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3"/>
  </p:notesMasterIdLst>
  <p:sldIdLst>
    <p:sldId id="256" r:id="rId2"/>
    <p:sldId id="265" r:id="rId3"/>
    <p:sldId id="269" r:id="rId4"/>
    <p:sldId id="278" r:id="rId5"/>
    <p:sldId id="272" r:id="rId6"/>
    <p:sldId id="360" r:id="rId7"/>
    <p:sldId id="361" r:id="rId8"/>
    <p:sldId id="279" r:id="rId9"/>
    <p:sldId id="363" r:id="rId10"/>
    <p:sldId id="260" r:id="rId11"/>
    <p:sldId id="362" r:id="rId12"/>
    <p:sldId id="270" r:id="rId13"/>
    <p:sldId id="271" r:id="rId14"/>
    <p:sldId id="273" r:id="rId15"/>
    <p:sldId id="364" r:id="rId16"/>
    <p:sldId id="366" r:id="rId17"/>
    <p:sldId id="365" r:id="rId18"/>
    <p:sldId id="276" r:id="rId19"/>
    <p:sldId id="268" r:id="rId20"/>
    <p:sldId id="258" r:id="rId21"/>
    <p:sldId id="280"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21212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852" autoAdjust="0"/>
    <p:restoredTop sz="94660"/>
  </p:normalViewPr>
  <p:slideViewPr>
    <p:cSldViewPr snapToGrid="0">
      <p:cViewPr varScale="1">
        <p:scale>
          <a:sx n="118" d="100"/>
          <a:sy n="118" d="100"/>
        </p:scale>
        <p:origin x="232" y="41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B88B875-A512-A048-AC68-98059D95ADFE}" type="datetimeFigureOut">
              <a:rPr lang="en-US" smtClean="0"/>
              <a:t>8/3/20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955A750-41E7-164F-9AB7-2A617A1E4E24}" type="slidenum">
              <a:rPr lang="en-US" smtClean="0"/>
              <a:t>‹#›</a:t>
            </a:fld>
            <a:endParaRPr lang="en-US"/>
          </a:p>
        </p:txBody>
      </p:sp>
    </p:spTree>
    <p:extLst>
      <p:ext uri="{BB962C8B-B14F-4D97-AF65-F5344CB8AC3E}">
        <p14:creationId xmlns:p14="http://schemas.microsoft.com/office/powerpoint/2010/main" val="17345472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6909A68-0429-4A06-9A9A-F61AFB6BD42D}"/>
              </a:ext>
            </a:extLst>
          </p:cNvPr>
          <p:cNvSpPr>
            <a:spLocks noGrp="1" noRot="1" noChangeAspect="1"/>
          </p:cNvSpPr>
          <p:nvPr>
            <p:ph type="sldImg"/>
          </p:nvPr>
        </p:nvSpPr>
        <p:spPr>
          <a:xfrm>
            <a:off x="381000" y="685800"/>
            <a:ext cx="6096000" cy="3429000"/>
          </a:xfrm>
        </p:spPr>
      </p:sp>
      <p:sp>
        <p:nvSpPr>
          <p:cNvPr id="9219" name="Notes Placeholder 2">
            <a:extLst>
              <a:ext uri="{FF2B5EF4-FFF2-40B4-BE49-F238E27FC236}">
                <a16:creationId xmlns:a16="http://schemas.microsoft.com/office/drawing/2014/main" id="{DB00193D-9453-466E-9D89-4BB4D1F70EC7}"/>
              </a:ext>
            </a:extLst>
          </p:cNvPr>
          <p:cNvSpPr>
            <a:spLocks noGrp="1"/>
          </p:cNvSpPr>
          <p:nvPr>
            <p:ph type="body" idx="1"/>
          </p:nvPr>
        </p:nvSpPr>
        <p:spPr>
          <a:noFill/>
        </p:spPr>
        <p:txBody>
          <a:bodyPr/>
          <a:lstStyle/>
          <a:p>
            <a:endParaRPr lang="en-US" altLang="en-US" dirty="0">
              <a:ea typeface="ＭＳ Ｐゴシック" panose="020B0600070205080204" pitchFamily="34" charset="-128"/>
            </a:endParaRPr>
          </a:p>
        </p:txBody>
      </p:sp>
      <p:sp>
        <p:nvSpPr>
          <p:cNvPr id="9220" name="Slide Number Placeholder 3">
            <a:extLst>
              <a:ext uri="{FF2B5EF4-FFF2-40B4-BE49-F238E27FC236}">
                <a16:creationId xmlns:a16="http://schemas.microsoft.com/office/drawing/2014/main" id="{21453EE7-DC7F-4364-814C-BC8A10B7CA1E}"/>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774C86D6-4A49-4A95-BEA0-B5C20BFE13D4}" type="slidenum">
              <a:rPr lang="en-US" altLang="en-US" smtClean="0"/>
              <a:pPr/>
              <a:t>6</a:t>
            </a:fld>
            <a:endParaRPr lang="en-US" altLang="en-US"/>
          </a:p>
        </p:txBody>
      </p:sp>
    </p:spTree>
    <p:extLst>
      <p:ext uri="{BB962C8B-B14F-4D97-AF65-F5344CB8AC3E}">
        <p14:creationId xmlns:p14="http://schemas.microsoft.com/office/powerpoint/2010/main" val="29679024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1" name="Freeform 6"/>
          <p:cNvSpPr/>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10001" y="1449147"/>
            <a:ext cx="10572000" cy="2971051"/>
          </a:xfrm>
        </p:spPr>
        <p:txBody>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810001" y="5280847"/>
            <a:ext cx="10572000" cy="434974"/>
          </a:xfrm>
        </p:spPr>
        <p:txBody>
          <a:bodyPr anchor="t"/>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8B9EBBA-996F-894A-B54A-D6246ED52CEA}" type="datetimeFigureOut">
              <a:rPr lang="en-US" dirty="0"/>
              <a:pPr/>
              <a:t>8/3/20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0000" y="4800600"/>
            <a:ext cx="10561418" cy="566738"/>
          </a:xfrm>
        </p:spPr>
        <p:txBody>
          <a:bodyPr anchor="b">
            <a:normAutofit/>
          </a:bodyPr>
          <a:lstStyle>
            <a:lvl1pPr algn="l">
              <a:defRPr sz="2400" b="0"/>
            </a:lvl1pPr>
          </a:lstStyle>
          <a:p>
            <a:r>
              <a:rPr lang="en-US"/>
              <a:t>Click to edit Master title style</a:t>
            </a:r>
            <a:endParaRPr lang="en-US" dirty="0"/>
          </a:p>
        </p:txBody>
      </p:sp>
      <p:sp>
        <p:nvSpPr>
          <p:cNvPr id="15" name="Picture Placeholder 14"/>
          <p:cNvSpPr>
            <a:spLocks noGrp="1" noChangeAspect="1"/>
          </p:cNvSpPr>
          <p:nvPr>
            <p:ph type="pic" sz="quarter" idx="13"/>
          </p:nvPr>
        </p:nvSpPr>
        <p:spPr bwMode="auto">
          <a:xfrm>
            <a:off x="0" y="0"/>
            <a:ext cx="12192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1600"/>
            </a:lvl1pPr>
          </a:lstStyle>
          <a:p>
            <a:r>
              <a:rPr lang="en-US"/>
              <a:t>Click icon to add picture</a:t>
            </a:r>
            <a:endParaRPr lang="en-US" dirty="0"/>
          </a:p>
        </p:txBody>
      </p:sp>
      <p:sp>
        <p:nvSpPr>
          <p:cNvPr id="4" name="Text Placeholder 3"/>
          <p:cNvSpPr>
            <a:spLocks noGrp="1"/>
          </p:cNvSpPr>
          <p:nvPr>
            <p:ph type="body" sz="half" idx="2"/>
          </p:nvPr>
        </p:nvSpPr>
        <p:spPr>
          <a:xfrm>
            <a:off x="810000" y="5367338"/>
            <a:ext cx="10561418"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18C79C5D-2A6F-F04D-97DA-BEF2467B64E4}" type="datetimeFigureOut">
              <a:rPr lang="en-US" dirty="0"/>
              <a:pPr/>
              <a:t>8/3/20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8" name="Freeform 6"/>
          <p:cNvSpPr>
            <a:spLocks noChangeAspect="1"/>
          </p:cNvSpPr>
          <p:nvPr/>
        </p:nvSpPr>
        <p:spPr bwMode="auto">
          <a:xfrm>
            <a:off x="631697" y="1081456"/>
            <a:ext cx="6332416"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50985" y="1238502"/>
            <a:ext cx="5893840" cy="2645912"/>
          </a:xfrm>
        </p:spPr>
        <p:txBody>
          <a:bodyPr anchor="b"/>
          <a:lstStyle>
            <a:lvl1pPr algn="l">
              <a:defRPr sz="4200" b="1" cap="none"/>
            </a:lvl1pPr>
          </a:lstStyle>
          <a:p>
            <a:r>
              <a:rPr lang="en-US"/>
              <a:t>Click to edit Master title style</a:t>
            </a:r>
            <a:endParaRPr lang="en-US" dirty="0"/>
          </a:p>
        </p:txBody>
      </p:sp>
      <p:sp>
        <p:nvSpPr>
          <p:cNvPr id="3" name="Text Placeholder 2"/>
          <p:cNvSpPr>
            <a:spLocks noGrp="1"/>
          </p:cNvSpPr>
          <p:nvPr>
            <p:ph type="body" idx="1"/>
          </p:nvPr>
        </p:nvSpPr>
        <p:spPr>
          <a:xfrm>
            <a:off x="853190" y="4443680"/>
            <a:ext cx="5891636" cy="713241"/>
          </a:xfrm>
        </p:spPr>
        <p:txBody>
          <a:bodyPr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9" name="Text Placeholder 5"/>
          <p:cNvSpPr>
            <a:spLocks noGrp="1"/>
          </p:cNvSpPr>
          <p:nvPr>
            <p:ph type="body" sz="quarter" idx="16"/>
          </p:nvPr>
        </p:nvSpPr>
        <p:spPr>
          <a:xfrm>
            <a:off x="7574642" y="1081456"/>
            <a:ext cx="3810001" cy="4075465"/>
          </a:xfrm>
        </p:spPr>
        <p:txBody>
          <a:bodyPr anchor="t"/>
          <a:lstStyle>
            <a:lvl1pPr marL="0" indent="0">
              <a:buFontTx/>
              <a:buNone/>
              <a:defRPr/>
            </a:lvl1pPr>
          </a:lstStyle>
          <a:p>
            <a:pPr lvl="0"/>
            <a:r>
              <a:rPr lang="en-US"/>
              <a:t>Edit Master text styles</a:t>
            </a:r>
          </a:p>
        </p:txBody>
      </p:sp>
      <p:sp>
        <p:nvSpPr>
          <p:cNvPr id="4" name="Date Placeholder 3"/>
          <p:cNvSpPr>
            <a:spLocks noGrp="1"/>
          </p:cNvSpPr>
          <p:nvPr>
            <p:ph type="dt" sz="half" idx="10"/>
          </p:nvPr>
        </p:nvSpPr>
        <p:spPr/>
        <p:txBody>
          <a:bodyPr/>
          <a:lstStyle/>
          <a:p>
            <a:fld id="{8DFA1846-DA80-1C48-A609-854EA85C59AD}" type="datetimeFigureOut">
              <a:rPr lang="en-US" dirty="0"/>
              <a:pPr/>
              <a:t>8/3/20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9" name="Freeform 6"/>
          <p:cNvSpPr>
            <a:spLocks noChangeAspect="1"/>
          </p:cNvSpPr>
          <p:nvPr/>
        </p:nvSpPr>
        <p:spPr bwMode="auto">
          <a:xfrm>
            <a:off x="1140884" y="2286585"/>
            <a:ext cx="4895115"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357089" y="2435957"/>
            <a:ext cx="4382521" cy="2007789"/>
          </a:xfrm>
        </p:spPr>
        <p:txBody>
          <a:bodyPr/>
          <a:lstStyle>
            <a:lvl1pPr>
              <a:defRPr sz="3200"/>
            </a:lvl1pPr>
          </a:lstStyle>
          <a:p>
            <a:r>
              <a:rPr lang="en-US"/>
              <a:t>Click to edit Master title style</a:t>
            </a:r>
            <a:endParaRPr lang="en-US" dirty="0"/>
          </a:p>
        </p:txBody>
      </p:sp>
      <p:sp>
        <p:nvSpPr>
          <p:cNvPr id="6" name="Text Placeholder 5"/>
          <p:cNvSpPr>
            <a:spLocks noGrp="1"/>
          </p:cNvSpPr>
          <p:nvPr>
            <p:ph type="body" sz="quarter" idx="16"/>
          </p:nvPr>
        </p:nvSpPr>
        <p:spPr>
          <a:xfrm>
            <a:off x="6156000" y="2286000"/>
            <a:ext cx="4880300" cy="2295525"/>
          </a:xfrm>
        </p:spPr>
        <p:txBody>
          <a:bodyPr anchor="t"/>
          <a:lstStyle>
            <a:lvl1pPr marL="0" indent="0">
              <a:buFontTx/>
              <a:buNone/>
              <a:defRPr/>
            </a:lvl1pPr>
          </a:lstStyle>
          <a:p>
            <a:pPr lvl="0"/>
            <a:r>
              <a:rPr lang="en-US"/>
              <a:t>Edit Master text styles</a:t>
            </a:r>
          </a:p>
        </p:txBody>
      </p:sp>
      <p:sp>
        <p:nvSpPr>
          <p:cNvPr id="2" name="Date Placeholder 1"/>
          <p:cNvSpPr>
            <a:spLocks noGrp="1"/>
          </p:cNvSpPr>
          <p:nvPr>
            <p:ph type="dt" sz="half" idx="10"/>
          </p:nvPr>
        </p:nvSpPr>
        <p:spPr/>
        <p:txBody>
          <a:bodyPr/>
          <a:lstStyle/>
          <a:p>
            <a:fld id="{FBF54567-0DE4-3F47-BF90-CB84690072F9}" type="datetimeFigureOut">
              <a:rPr lang="en-US" dirty="0"/>
              <a:pPr/>
              <a:t>8/3/20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6C52C72-DE31-F449-A4ED-4C594FD91407}" type="datetimeFigureOut">
              <a:rPr lang="en-US" dirty="0"/>
              <a:pPr/>
              <a:t>8/3/20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2" name="Freeform 6"/>
          <p:cNvSpPr>
            <a:spLocks noChangeAspect="1"/>
          </p:cNvSpPr>
          <p:nvPr/>
        </p:nvSpPr>
        <p:spPr bwMode="auto">
          <a:xfrm>
            <a:off x="7669651" y="446089"/>
            <a:ext cx="4522349" cy="5414962"/>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183540" y="586171"/>
            <a:ext cx="2494791" cy="51347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10001" y="446089"/>
            <a:ext cx="6611540" cy="5414962"/>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D62726E-379B-B349-9EED-81ED093FA806}" type="datetimeFigureOut">
              <a:rPr lang="en-US" dirty="0"/>
              <a:pPr/>
              <a:t>8/3/20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1"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447188"/>
            <a:ext cx="10571998" cy="970450"/>
          </a:xfrm>
        </p:spPr>
        <p:txBody>
          <a:bodyPr/>
          <a:lstStyle/>
          <a:p>
            <a:r>
              <a:rPr lang="en-US"/>
              <a:t>Click to edit Master title style</a:t>
            </a:r>
            <a:endParaRPr lang="en-US" dirty="0"/>
          </a:p>
        </p:txBody>
      </p:sp>
      <p:sp>
        <p:nvSpPr>
          <p:cNvPr id="3" name="Content Placeholder 2"/>
          <p:cNvSpPr>
            <a:spLocks noGrp="1"/>
          </p:cNvSpPr>
          <p:nvPr>
            <p:ph idx="1"/>
          </p:nvPr>
        </p:nvSpPr>
        <p:spPr>
          <a:xfrm>
            <a:off x="818712" y="2222287"/>
            <a:ext cx="10554574" cy="363651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B3A1323-8D79-1946-B0D7-40001CF92E9D}" type="datetimeFigureOut">
              <a:rPr lang="en-US" dirty="0"/>
              <a:pPr/>
              <a:t>8/3/20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 name="Freeform 7"/>
          <p:cNvSpPr/>
          <p:nvPr/>
        </p:nvSpPr>
        <p:spPr bwMode="auto">
          <a:xfrm>
            <a:off x="0" y="1"/>
            <a:ext cx="12192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2951396"/>
            <a:ext cx="10561418" cy="1468800"/>
          </a:xfrm>
        </p:spPr>
        <p:txBody>
          <a:bodyPr anchor="b"/>
          <a:lstStyle>
            <a:lvl1pPr algn="r">
              <a:defRPr sz="4800" b="1" cap="none"/>
            </a:lvl1pPr>
          </a:lstStyle>
          <a:p>
            <a:r>
              <a:rPr lang="en-US"/>
              <a:t>Click to edit Master title style</a:t>
            </a:r>
            <a:endParaRPr lang="en-US" dirty="0"/>
          </a:p>
        </p:txBody>
      </p:sp>
      <p:sp>
        <p:nvSpPr>
          <p:cNvPr id="3" name="Text Placeholder 2"/>
          <p:cNvSpPr>
            <a:spLocks noGrp="1"/>
          </p:cNvSpPr>
          <p:nvPr>
            <p:ph type="body" idx="1"/>
          </p:nvPr>
        </p:nvSpPr>
        <p:spPr>
          <a:xfrm>
            <a:off x="810000" y="5281201"/>
            <a:ext cx="10561418" cy="433955"/>
          </a:xfrm>
        </p:spPr>
        <p:txBody>
          <a:bodyPr anchor="t">
            <a:no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DFA1846-DA80-1C48-A609-854EA85C59AD}" type="datetimeFigureOut">
              <a:rPr lang="en-US" dirty="0"/>
              <a:pPr/>
              <a:t>8/3/20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18712" y="2222287"/>
            <a:ext cx="5185873" cy="3638763"/>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7415" y="2222287"/>
            <a:ext cx="5194583" cy="3638764"/>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7302355-E14B-8545-A8F8-0FE83CC9D524}" type="datetimeFigureOut">
              <a:rPr lang="en-US" dirty="0"/>
              <a:pPr/>
              <a:t>8/3/20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814728" y="2174875"/>
            <a:ext cx="5189857"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14729" y="2751138"/>
            <a:ext cx="5189856" cy="3109913"/>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7415" y="2174875"/>
            <a:ext cx="5194583"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87415" y="2751138"/>
            <a:ext cx="5194583" cy="3109913"/>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2640F58-564D-2B4F-AE67-E407BA4FCF45}" type="datetimeFigureOut">
              <a:rPr lang="en-US" dirty="0"/>
              <a:pPr/>
              <a:t>8/3/20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13A34C8-038E-2045-AF43-DF7DBB8E0E9E}" type="datetimeFigureOut">
              <a:rPr lang="en-US" dirty="0"/>
              <a:pPr/>
              <a:t>8/3/20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818C68F-D26B-8F47-958C-23B49CF8A634}" type="datetimeFigureOut">
              <a:rPr lang="en-US" dirty="0"/>
              <a:pPr/>
              <a:t>8/3/20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2" name="Freeform 6"/>
          <p:cNvSpPr>
            <a:spLocks noChangeAspect="1"/>
          </p:cNvSpPr>
          <p:nvPr/>
        </p:nvSpPr>
        <p:spPr bwMode="auto">
          <a:xfrm>
            <a:off x="1073151" y="446087"/>
            <a:ext cx="3547533" cy="1814651"/>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073151" y="446088"/>
            <a:ext cx="3547533" cy="1618396"/>
          </a:xfrm>
        </p:spPr>
        <p:txBody>
          <a:bodyPr anchor="b"/>
          <a:lstStyle>
            <a:lvl1pPr algn="l">
              <a:defRPr sz="2000" b="1"/>
            </a:lvl1pPr>
          </a:lstStyle>
          <a:p>
            <a:r>
              <a:rPr lang="en-US"/>
              <a:t>Click to edit Master title style</a:t>
            </a:r>
            <a:endParaRPr lang="en-US" dirty="0"/>
          </a:p>
        </p:txBody>
      </p:sp>
      <p:sp>
        <p:nvSpPr>
          <p:cNvPr id="3" name="Content Placeholder 2"/>
          <p:cNvSpPr>
            <a:spLocks noGrp="1"/>
          </p:cNvSpPr>
          <p:nvPr>
            <p:ph idx="1"/>
          </p:nvPr>
        </p:nvSpPr>
        <p:spPr>
          <a:xfrm>
            <a:off x="4855633" y="446088"/>
            <a:ext cx="6252633" cy="5414963"/>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73151" y="2260738"/>
            <a:ext cx="3547533" cy="36003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D0DF5E60-9974-AC48-9591-99C2BB44B7CF}" type="datetimeFigureOut">
              <a:rPr lang="en-US" dirty="0"/>
              <a:pPr/>
              <a:t>8/3/20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4728" y="727522"/>
            <a:ext cx="4852988" cy="1617163"/>
          </a:xfrm>
        </p:spPr>
        <p:txBody>
          <a:bodyPr anchor="b">
            <a:normAutofit/>
          </a:bodyPr>
          <a:lstStyle>
            <a:lvl1pPr algn="l">
              <a:defRPr sz="2400" b="0"/>
            </a:lvl1pPr>
          </a:lstStyle>
          <a:p>
            <a:r>
              <a:rPr lang="en-US"/>
              <a:t>Click to edit Master title style</a:t>
            </a:r>
            <a:endParaRPr lang="en-US" dirty="0"/>
          </a:p>
        </p:txBody>
      </p:sp>
      <p:sp>
        <p:nvSpPr>
          <p:cNvPr id="9" name="Picture Placeholder 11"/>
          <p:cNvSpPr>
            <a:spLocks noGrp="1" noChangeAspect="1"/>
          </p:cNvSpPr>
          <p:nvPr>
            <p:ph type="pic" sz="quarter" idx="13"/>
          </p:nvPr>
        </p:nvSpPr>
        <p:spPr bwMode="auto">
          <a:xfrm>
            <a:off x="6098117" y="0"/>
            <a:ext cx="6093883" cy="68580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headEnd/>
            <a:tailEnd/>
          </a:ln>
          <a:effectLst/>
        </p:spPr>
        <p:txBody>
          <a:bodyPr wrap="square" numCol="1" anchor="t" anchorCtr="0" compatLnSpc="1">
            <a:prstTxWarp prst="textNoShape">
              <a:avLst/>
            </a:prstTxWarp>
            <a:normAutofit/>
          </a:bodyPr>
          <a:lstStyle>
            <a:lvl1pPr algn="ctr">
              <a:buFontTx/>
              <a:buNone/>
              <a:defRPr sz="1400"/>
            </a:lvl1pPr>
          </a:lstStyle>
          <a:p>
            <a:r>
              <a:rPr lang="en-US"/>
              <a:t>Click icon to add picture</a:t>
            </a:r>
            <a:endParaRPr lang="en-US" dirty="0"/>
          </a:p>
        </p:txBody>
      </p:sp>
      <p:sp>
        <p:nvSpPr>
          <p:cNvPr id="4" name="Text Placeholder 3"/>
          <p:cNvSpPr>
            <a:spLocks noGrp="1"/>
          </p:cNvSpPr>
          <p:nvPr>
            <p:ph type="body" sz="half" idx="2"/>
          </p:nvPr>
        </p:nvSpPr>
        <p:spPr>
          <a:xfrm>
            <a:off x="814728" y="2344684"/>
            <a:ext cx="4852988" cy="3516365"/>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a:xfrm>
            <a:off x="3885810" y="6041362"/>
            <a:ext cx="976879" cy="365125"/>
          </a:xfrm>
        </p:spPr>
        <p:txBody>
          <a:bodyPr/>
          <a:lstStyle/>
          <a:p>
            <a:fld id="{18C79C5D-2A6F-F04D-97DA-BEF2467B64E4}" type="datetimeFigureOut">
              <a:rPr lang="en-US" dirty="0"/>
              <a:pPr/>
              <a:t>8/3/20</a:t>
            </a:fld>
            <a:endParaRPr lang="en-US" dirty="0"/>
          </a:p>
        </p:txBody>
      </p:sp>
      <p:sp>
        <p:nvSpPr>
          <p:cNvPr id="6" name="Footer Placeholder 5"/>
          <p:cNvSpPr>
            <a:spLocks noGrp="1"/>
          </p:cNvSpPr>
          <p:nvPr>
            <p:ph type="ftr" sz="quarter" idx="11"/>
          </p:nvPr>
        </p:nvSpPr>
        <p:spPr>
          <a:xfrm>
            <a:off x="590396" y="6041362"/>
            <a:ext cx="3295413" cy="365125"/>
          </a:xfrm>
        </p:spPr>
        <p:txBody>
          <a:bodyPr/>
          <a:lstStyle/>
          <a:p>
            <a:endParaRPr lang="en-US" dirty="0"/>
          </a:p>
        </p:txBody>
      </p:sp>
      <p:sp>
        <p:nvSpPr>
          <p:cNvPr id="7" name="Slide Number Placeholder 6"/>
          <p:cNvSpPr>
            <a:spLocks noGrp="1"/>
          </p:cNvSpPr>
          <p:nvPr>
            <p:ph type="sldNum" sz="quarter" idx="12"/>
          </p:nvPr>
        </p:nvSpPr>
        <p:spPr>
          <a:xfrm>
            <a:off x="4862689" y="5915888"/>
            <a:ext cx="1062155" cy="490599"/>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0000" y="447188"/>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en-US"/>
              <a:t>Click to edit Master title style</a:t>
            </a:r>
            <a:endParaRPr lang="en-US" dirty="0"/>
          </a:p>
        </p:txBody>
      </p:sp>
      <p:sp>
        <p:nvSpPr>
          <p:cNvPr id="3" name="Text Placeholder 2"/>
          <p:cNvSpPr>
            <a:spLocks noGrp="1"/>
          </p:cNvSpPr>
          <p:nvPr>
            <p:ph type="body" idx="1"/>
          </p:nvPr>
        </p:nvSpPr>
        <p:spPr>
          <a:xfrm>
            <a:off x="810000" y="2184401"/>
            <a:ext cx="10563285" cy="3674397"/>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451514" y="6041362"/>
            <a:ext cx="8644320" cy="365125"/>
          </a:xfrm>
          <a:prstGeom prst="rect">
            <a:avLst/>
          </a:prstGeom>
        </p:spPr>
        <p:txBody>
          <a:bodyPr vert="horz" lIns="91440" tIns="45720" rIns="91440" bIns="45720" rtlCol="0" anchor="b"/>
          <a:lstStyle>
            <a:lvl1pPr algn="l">
              <a:defRPr sz="900">
                <a:solidFill>
                  <a:schemeClr val="tx1"/>
                </a:solidFill>
              </a:defRPr>
            </a:lvl1pPr>
          </a:lstStyle>
          <a:p>
            <a:endParaRPr lang="en-US" dirty="0"/>
          </a:p>
        </p:txBody>
      </p:sp>
      <p:sp>
        <p:nvSpPr>
          <p:cNvPr id="4" name="Date Placeholder 3"/>
          <p:cNvSpPr>
            <a:spLocks noGrp="1"/>
          </p:cNvSpPr>
          <p:nvPr>
            <p:ph type="dt" sz="half" idx="2"/>
          </p:nvPr>
        </p:nvSpPr>
        <p:spPr>
          <a:xfrm>
            <a:off x="9334626" y="6041362"/>
            <a:ext cx="1343706" cy="365125"/>
          </a:xfrm>
          <a:prstGeom prst="rect">
            <a:avLst/>
          </a:prstGeom>
        </p:spPr>
        <p:txBody>
          <a:bodyPr vert="horz" lIns="91440" tIns="45720" rIns="91440" bIns="45720" rtlCol="0" anchor="b"/>
          <a:lstStyle>
            <a:lvl1pPr algn="r">
              <a:defRPr sz="900">
                <a:solidFill>
                  <a:schemeClr val="tx1"/>
                </a:solidFill>
              </a:defRPr>
            </a:lvl1pPr>
          </a:lstStyle>
          <a:p>
            <a:fld id="{09B482E8-6E0E-1B4F-B1FD-C69DB9E858D9}" type="datetimeFigureOut">
              <a:rPr lang="en-US" dirty="0"/>
              <a:pPr/>
              <a:t>8/3/20</a:t>
            </a:fld>
            <a:endParaRPr lang="en-US" dirty="0"/>
          </a:p>
        </p:txBody>
      </p:sp>
      <p:sp>
        <p:nvSpPr>
          <p:cNvPr id="6" name="Slide Number Placeholder 5"/>
          <p:cNvSpPr>
            <a:spLocks noGrp="1"/>
          </p:cNvSpPr>
          <p:nvPr>
            <p:ph type="sldNum" sz="quarter" idx="4"/>
          </p:nvPr>
        </p:nvSpPr>
        <p:spPr>
          <a:xfrm>
            <a:off x="10678331" y="5915888"/>
            <a:ext cx="1062155" cy="490599"/>
          </a:xfrm>
          <a:prstGeom prst="rect">
            <a:avLst/>
          </a:prstGeom>
        </p:spPr>
        <p:txBody>
          <a:bodyPr vert="horz" lIns="91440" tIns="45720" rIns="91440" bIns="10800" rtlCol="0" anchor="b"/>
          <a:lstStyle>
            <a:lvl1pPr algn="r">
              <a:defRPr sz="2000">
                <a:solidFill>
                  <a:schemeClr val="accent1"/>
                </a:solidFill>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3" r:id="rId9"/>
    <p:sldLayoutId id="2147483657" r:id="rId10"/>
    <p:sldLayoutId id="2147483666" r:id="rId11"/>
    <p:sldLayoutId id="2147483661" r:id="rId12"/>
    <p:sldLayoutId id="2147483658" r:id="rId13"/>
    <p:sldLayoutId id="2147483659" r:id="rId14"/>
  </p:sldLayoutIdLst>
  <p:hf sldNum="0" hdr="0" ftr="0" dt="0"/>
  <p:txStyles>
    <p:title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www.e-education.psu.edu/maps/l5_p5.html" TargetMode="External"/><Relationship Id="rId2" Type="http://schemas.openxmlformats.org/officeDocument/2006/relationships/hyperlink" Target="https://www.e-education.psu.edu/maps/l5_p3.html" TargetMode="External"/><Relationship Id="rId1" Type="http://schemas.openxmlformats.org/officeDocument/2006/relationships/slideLayout" Target="../slideLayouts/slideLayout2.xml"/><Relationship Id="rId4" Type="http://schemas.openxmlformats.org/officeDocument/2006/relationships/hyperlink" Target="https://www.e-education.psu.edu/maps/l5_p6.html"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image" Target="../media/image6.jpg"/><Relationship Id="rId1" Type="http://schemas.openxmlformats.org/officeDocument/2006/relationships/slideLayout" Target="../slideLayouts/slideLayout7.xml"/><Relationship Id="rId5" Type="http://schemas.openxmlformats.org/officeDocument/2006/relationships/image" Target="../media/image9.jpe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09699A8-9F52-4C34-9606-370C555BC9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FC666AE-D22B-4542-B92C-2DD2CEE14D3B}"/>
              </a:ext>
            </a:extLst>
          </p:cNvPr>
          <p:cNvSpPr>
            <a:spLocks noGrp="1"/>
          </p:cNvSpPr>
          <p:nvPr>
            <p:ph type="ctrTitle"/>
          </p:nvPr>
        </p:nvSpPr>
        <p:spPr>
          <a:xfrm>
            <a:off x="965199" y="1240780"/>
            <a:ext cx="6086857" cy="4376440"/>
          </a:xfrm>
          <a:effectLst/>
        </p:spPr>
        <p:txBody>
          <a:bodyPr anchor="ctr">
            <a:normAutofit/>
          </a:bodyPr>
          <a:lstStyle/>
          <a:p>
            <a:pPr algn="r"/>
            <a:br>
              <a:rPr lang="en-CA" sz="4400" dirty="0">
                <a:solidFill>
                  <a:srgbClr val="212121"/>
                </a:solidFill>
              </a:rPr>
            </a:br>
            <a:r>
              <a:rPr lang="en-CA" sz="4400" dirty="0">
                <a:solidFill>
                  <a:srgbClr val="212121"/>
                </a:solidFill>
              </a:rPr>
              <a:t>QGISS</a:t>
            </a:r>
          </a:p>
        </p:txBody>
      </p:sp>
      <p:sp>
        <p:nvSpPr>
          <p:cNvPr id="3" name="Subtitle 2">
            <a:extLst>
              <a:ext uri="{FF2B5EF4-FFF2-40B4-BE49-F238E27FC236}">
                <a16:creationId xmlns:a16="http://schemas.microsoft.com/office/drawing/2014/main" id="{A653ED84-6970-4080-BB79-2AF60FF551C9}"/>
              </a:ext>
            </a:extLst>
          </p:cNvPr>
          <p:cNvSpPr>
            <a:spLocks noGrp="1"/>
          </p:cNvSpPr>
          <p:nvPr>
            <p:ph type="subTitle" idx="1"/>
          </p:nvPr>
        </p:nvSpPr>
        <p:spPr>
          <a:xfrm>
            <a:off x="8017256" y="1240780"/>
            <a:ext cx="3364746" cy="4376440"/>
          </a:xfrm>
          <a:effectLst/>
        </p:spPr>
        <p:txBody>
          <a:bodyPr anchor="ctr">
            <a:normAutofit/>
          </a:bodyPr>
          <a:lstStyle/>
          <a:p>
            <a:r>
              <a:rPr lang="en-CA" sz="2400" dirty="0"/>
              <a:t>Matthew McKitrick</a:t>
            </a:r>
          </a:p>
          <a:p>
            <a:r>
              <a:rPr lang="en-CA" sz="1600" dirty="0"/>
              <a:t>Master’s Student</a:t>
            </a:r>
          </a:p>
          <a:p>
            <a:r>
              <a:rPr lang="en-CA" sz="1600" dirty="0"/>
              <a:t>GIS Peer Facilitator</a:t>
            </a:r>
          </a:p>
        </p:txBody>
      </p:sp>
      <p:cxnSp>
        <p:nvCxnSpPr>
          <p:cNvPr id="10" name="Straight Connector 9">
            <a:extLst>
              <a:ext uri="{FF2B5EF4-FFF2-40B4-BE49-F238E27FC236}">
                <a16:creationId xmlns:a16="http://schemas.microsoft.com/office/drawing/2014/main" id="{90CF8BA8-E7AA-4F97-9E4C-CD11742FA00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34656" y="1696777"/>
            <a:ext cx="0" cy="3464447"/>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6" name="Picture 2" descr="Image result for sfu research commons">
            <a:extLst>
              <a:ext uri="{FF2B5EF4-FFF2-40B4-BE49-F238E27FC236}">
                <a16:creationId xmlns:a16="http://schemas.microsoft.com/office/drawing/2014/main" id="{A03920BE-E980-4ED2-93DA-8758B15928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02887" y="6389785"/>
            <a:ext cx="1789113" cy="468215"/>
          </a:xfrm>
          <a:prstGeom prst="rect">
            <a:avLst/>
          </a:prstGeom>
          <a:noFill/>
          <a:extLst>
            <a:ext uri="{909E8E84-426E-40DD-AFC4-6F175D3DCCD1}">
              <a14:hiddenFill xmlns:a14="http://schemas.microsoft.com/office/drawing/2010/main">
                <a:solidFill>
                  <a:srgbClr val="FFFFFF"/>
                </a:solidFill>
              </a14:hiddenFill>
            </a:ext>
          </a:extLst>
        </p:spPr>
      </p:pic>
      <p:pic>
        <p:nvPicPr>
          <p:cNvPr id="10242" name="Picture 2" descr="Image result for qgis logo">
            <a:extLst>
              <a:ext uri="{FF2B5EF4-FFF2-40B4-BE49-F238E27FC236}">
                <a16:creationId xmlns:a16="http://schemas.microsoft.com/office/drawing/2014/main" id="{9BC00BF9-258B-41F9-B684-B8412E56EC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44747" y="3194767"/>
            <a:ext cx="1571783" cy="46846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3CB1197-E24B-B348-9F4F-2BE93663101C}"/>
              </a:ext>
            </a:extLst>
          </p:cNvPr>
          <p:cNvSpPr txBox="1"/>
          <p:nvPr/>
        </p:nvSpPr>
        <p:spPr>
          <a:xfrm>
            <a:off x="1094591" y="2112172"/>
            <a:ext cx="5630067" cy="769441"/>
          </a:xfrm>
          <a:prstGeom prst="rect">
            <a:avLst/>
          </a:prstGeom>
          <a:noFill/>
        </p:spPr>
        <p:txBody>
          <a:bodyPr wrap="none" rtlCol="0">
            <a:spAutoFit/>
          </a:bodyPr>
          <a:lstStyle/>
          <a:p>
            <a:r>
              <a:rPr lang="en-US" sz="4400" dirty="0"/>
              <a:t>Making Great Maps</a:t>
            </a:r>
          </a:p>
        </p:txBody>
      </p:sp>
      <p:sp>
        <p:nvSpPr>
          <p:cNvPr id="5" name="TextBox 4">
            <a:extLst>
              <a:ext uri="{FF2B5EF4-FFF2-40B4-BE49-F238E27FC236}">
                <a16:creationId xmlns:a16="http://schemas.microsoft.com/office/drawing/2014/main" id="{52B696CE-DF46-E749-865E-066AE53498C2}"/>
              </a:ext>
            </a:extLst>
          </p:cNvPr>
          <p:cNvSpPr txBox="1"/>
          <p:nvPr/>
        </p:nvSpPr>
        <p:spPr>
          <a:xfrm>
            <a:off x="2579547" y="3194767"/>
            <a:ext cx="671979" cy="369332"/>
          </a:xfrm>
          <a:prstGeom prst="rect">
            <a:avLst/>
          </a:prstGeom>
          <a:noFill/>
        </p:spPr>
        <p:txBody>
          <a:bodyPr wrap="none" rtlCol="0">
            <a:spAutoFit/>
          </a:bodyPr>
          <a:lstStyle/>
          <a:p>
            <a:r>
              <a:rPr lang="en-US" dirty="0"/>
              <a:t>With</a:t>
            </a:r>
          </a:p>
        </p:txBody>
      </p:sp>
    </p:spTree>
    <p:extLst>
      <p:ext uri="{BB962C8B-B14F-4D97-AF65-F5344CB8AC3E}">
        <p14:creationId xmlns:p14="http://schemas.microsoft.com/office/powerpoint/2010/main" val="9398367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9" name="Freeform 6">
            <a:extLst>
              <a:ext uri="{FF2B5EF4-FFF2-40B4-BE49-F238E27FC236}">
                <a16:creationId xmlns:a16="http://schemas.microsoft.com/office/drawing/2014/main" id="{44D0BD74-2F0E-4D34-9C06-662E0DE5F0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6" name="TextBox 5">
            <a:extLst>
              <a:ext uri="{FF2B5EF4-FFF2-40B4-BE49-F238E27FC236}">
                <a16:creationId xmlns:a16="http://schemas.microsoft.com/office/drawing/2014/main" id="{FFC53641-C09F-479C-9A9D-523CE21EBAF2}"/>
              </a:ext>
            </a:extLst>
          </p:cNvPr>
          <p:cNvSpPr txBox="1"/>
          <p:nvPr/>
        </p:nvSpPr>
        <p:spPr>
          <a:xfrm>
            <a:off x="810000" y="447188"/>
            <a:ext cx="10571998" cy="970450"/>
          </a:xfrm>
          <a:prstGeom prst="rect">
            <a:avLst/>
          </a:prstGeom>
        </p:spPr>
        <p:txBody>
          <a:bodyPr vert="horz" lIns="91440" tIns="45720" rIns="91440" bIns="45720" rtlCol="0" anchor="b">
            <a:normAutofit/>
          </a:bodyPr>
          <a:lstStyle/>
          <a:p>
            <a:pPr>
              <a:spcBef>
                <a:spcPct val="0"/>
              </a:spcBef>
              <a:spcAft>
                <a:spcPts val="600"/>
              </a:spcAft>
            </a:pPr>
            <a:r>
              <a:rPr lang="en-US" sz="4000" b="1" dirty="0">
                <a:solidFill>
                  <a:srgbClr val="FEFEFE"/>
                </a:solidFill>
                <a:latin typeface="+mj-lt"/>
                <a:ea typeface="+mj-ea"/>
                <a:cs typeface="+mj-cs"/>
              </a:rPr>
              <a:t>TYPES OF DATA</a:t>
            </a:r>
          </a:p>
        </p:txBody>
      </p:sp>
      <p:pic>
        <p:nvPicPr>
          <p:cNvPr id="3" name="Picture 2">
            <a:extLst>
              <a:ext uri="{FF2B5EF4-FFF2-40B4-BE49-F238E27FC236}">
                <a16:creationId xmlns:a16="http://schemas.microsoft.com/office/drawing/2014/main" id="{96546469-4BB6-4768-B38E-B787BE4D5F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86330" y="2328159"/>
            <a:ext cx="2770603" cy="3716338"/>
          </a:xfrm>
          <a:prstGeom prst="roundRect">
            <a:avLst>
              <a:gd name="adj" fmla="val 3876"/>
            </a:avLst>
          </a:prstGeom>
          <a:ln>
            <a:solidFill>
              <a:schemeClr val="accent1"/>
            </a:solidFill>
          </a:ln>
          <a:effectLst/>
        </p:spPr>
      </p:pic>
      <p:sp>
        <p:nvSpPr>
          <p:cNvPr id="16" name="TextBox 15">
            <a:extLst>
              <a:ext uri="{FF2B5EF4-FFF2-40B4-BE49-F238E27FC236}">
                <a16:creationId xmlns:a16="http://schemas.microsoft.com/office/drawing/2014/main" id="{C34D7DA1-FAC6-B04B-8825-FC72AAEF772F}"/>
              </a:ext>
            </a:extLst>
          </p:cNvPr>
          <p:cNvSpPr txBox="1"/>
          <p:nvPr/>
        </p:nvSpPr>
        <p:spPr>
          <a:xfrm>
            <a:off x="6687462" y="2328159"/>
            <a:ext cx="3455779" cy="3632200"/>
          </a:xfrm>
          <a:prstGeom prst="rect">
            <a:avLst/>
          </a:prstGeom>
        </p:spPr>
        <p:txBody>
          <a:bodyPr vert="horz" lIns="91440" tIns="45720" rIns="91440" bIns="45720" rtlCol="0" anchor="ctr">
            <a:normAutofit/>
          </a:bodyPr>
          <a:lstStyle/>
          <a:p>
            <a:pPr>
              <a:spcBef>
                <a:spcPct val="20000"/>
              </a:spcBef>
              <a:spcAft>
                <a:spcPts val="600"/>
              </a:spcAft>
              <a:buClr>
                <a:schemeClr val="accent1"/>
              </a:buClr>
              <a:buFont typeface="Wingdings 2" charset="2"/>
              <a:buChar char=""/>
            </a:pPr>
            <a:r>
              <a:rPr lang="en-US" dirty="0"/>
              <a:t> RASTER DATA</a:t>
            </a:r>
          </a:p>
          <a:p>
            <a:pPr marL="742950" lvl="1" indent="-285750">
              <a:spcBef>
                <a:spcPct val="20000"/>
              </a:spcBef>
              <a:spcAft>
                <a:spcPts val="600"/>
              </a:spcAft>
              <a:buClr>
                <a:schemeClr val="accent1"/>
              </a:buClr>
              <a:buFont typeface="Wingdings 2" charset="2"/>
              <a:buChar char=""/>
            </a:pPr>
            <a:r>
              <a:rPr lang="en-US" dirty="0"/>
              <a:t>Continuous surfaces with fuzzy boundaries</a:t>
            </a:r>
          </a:p>
          <a:p>
            <a:pPr marL="742950" lvl="1" indent="-285750">
              <a:spcBef>
                <a:spcPct val="20000"/>
              </a:spcBef>
              <a:spcAft>
                <a:spcPts val="600"/>
              </a:spcAft>
              <a:buClr>
                <a:schemeClr val="accent1"/>
              </a:buClr>
              <a:buFont typeface="Wingdings 2" charset="2"/>
              <a:buChar char=""/>
            </a:pPr>
            <a:r>
              <a:rPr lang="en-US" dirty="0"/>
              <a:t>Spatial modelling of continuous features</a:t>
            </a:r>
          </a:p>
          <a:p>
            <a:pPr marL="742950" lvl="1" indent="-285750">
              <a:spcBef>
                <a:spcPct val="20000"/>
              </a:spcBef>
              <a:spcAft>
                <a:spcPts val="600"/>
              </a:spcAft>
              <a:buClr>
                <a:schemeClr val="accent1"/>
              </a:buClr>
              <a:buFont typeface="Wingdings 2" charset="2"/>
              <a:buChar char=""/>
              <a:defRPr/>
            </a:pPr>
            <a:r>
              <a:rPr lang="en-US" dirty="0"/>
              <a:t>Aerial photography</a:t>
            </a:r>
          </a:p>
          <a:p>
            <a:pPr marL="742950" lvl="1" indent="-285750">
              <a:spcBef>
                <a:spcPct val="20000"/>
              </a:spcBef>
              <a:spcAft>
                <a:spcPts val="600"/>
              </a:spcAft>
              <a:buClr>
                <a:schemeClr val="accent1"/>
              </a:buClr>
              <a:buFont typeface="Wingdings 2" charset="2"/>
              <a:buChar char=""/>
              <a:defRPr/>
            </a:pPr>
            <a:r>
              <a:rPr lang="en-US" dirty="0"/>
              <a:t>Satellite imagery</a:t>
            </a:r>
          </a:p>
          <a:p>
            <a:pPr marL="742950" lvl="1" indent="-285750">
              <a:spcBef>
                <a:spcPct val="20000"/>
              </a:spcBef>
              <a:spcAft>
                <a:spcPts val="600"/>
              </a:spcAft>
              <a:buClr>
                <a:schemeClr val="accent1"/>
              </a:buClr>
              <a:buFont typeface="Wingdings 2" charset="2"/>
              <a:buChar char=""/>
              <a:defRPr/>
            </a:pPr>
            <a:r>
              <a:rPr lang="en-US" dirty="0"/>
              <a:t>Digital elevation models (DEM)</a:t>
            </a:r>
          </a:p>
          <a:p>
            <a:pPr marL="285750" indent="-285750">
              <a:spcBef>
                <a:spcPct val="20000"/>
              </a:spcBef>
              <a:spcAft>
                <a:spcPts val="600"/>
              </a:spcAft>
              <a:buClr>
                <a:schemeClr val="accent1"/>
              </a:buClr>
              <a:buFont typeface="Wingdings 2" charset="2"/>
              <a:buChar char=""/>
            </a:pPr>
            <a:endParaRPr lang="en-US" dirty="0"/>
          </a:p>
        </p:txBody>
      </p:sp>
      <p:pic>
        <p:nvPicPr>
          <p:cNvPr id="10" name="Picture 1">
            <a:extLst>
              <a:ext uri="{FF2B5EF4-FFF2-40B4-BE49-F238E27FC236}">
                <a16:creationId xmlns:a16="http://schemas.microsoft.com/office/drawing/2014/main" id="{2CC1F6CD-FC1F-48D2-BD5F-628A7DB083B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424160" y="6396919"/>
            <a:ext cx="1767840" cy="4610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TextBox 17">
            <a:extLst>
              <a:ext uri="{FF2B5EF4-FFF2-40B4-BE49-F238E27FC236}">
                <a16:creationId xmlns:a16="http://schemas.microsoft.com/office/drawing/2014/main" id="{A1E41EF2-FFE1-594C-AE96-F07D0F7F1B2F}"/>
              </a:ext>
            </a:extLst>
          </p:cNvPr>
          <p:cNvSpPr txBox="1"/>
          <p:nvPr/>
        </p:nvSpPr>
        <p:spPr>
          <a:xfrm>
            <a:off x="102479" y="2305064"/>
            <a:ext cx="3455779" cy="3632200"/>
          </a:xfrm>
          <a:prstGeom prst="rect">
            <a:avLst/>
          </a:prstGeom>
        </p:spPr>
        <p:txBody>
          <a:bodyPr vert="horz" lIns="91440" tIns="45720" rIns="91440" bIns="45720" rtlCol="0" anchor="ctr">
            <a:normAutofit/>
          </a:bodyPr>
          <a:lstStyle/>
          <a:p>
            <a:pPr>
              <a:spcBef>
                <a:spcPct val="20000"/>
              </a:spcBef>
              <a:spcAft>
                <a:spcPts val="600"/>
              </a:spcAft>
              <a:buClr>
                <a:schemeClr val="accent1"/>
              </a:buClr>
              <a:buFont typeface="Wingdings 2" charset="2"/>
              <a:buChar char=""/>
            </a:pPr>
            <a:r>
              <a:rPr lang="en-US" dirty="0"/>
              <a:t> VECTOR DATA</a:t>
            </a:r>
          </a:p>
          <a:p>
            <a:pPr marL="742950" lvl="1" indent="-285750">
              <a:spcBef>
                <a:spcPct val="20000"/>
              </a:spcBef>
              <a:spcAft>
                <a:spcPts val="600"/>
              </a:spcAft>
              <a:buClr>
                <a:schemeClr val="accent1"/>
              </a:buClr>
              <a:buFont typeface="Wingdings 2" charset="2"/>
              <a:buChar char=""/>
            </a:pPr>
            <a:r>
              <a:rPr lang="en-US" dirty="0"/>
              <a:t>Discrete shapes with crisp boundaries</a:t>
            </a:r>
          </a:p>
          <a:p>
            <a:pPr marL="742950" lvl="1" indent="-285750">
              <a:spcBef>
                <a:spcPct val="20000"/>
              </a:spcBef>
              <a:spcAft>
                <a:spcPts val="600"/>
              </a:spcAft>
              <a:buClr>
                <a:schemeClr val="accent1"/>
              </a:buClr>
              <a:buFont typeface="Wingdings 2" charset="2"/>
              <a:buChar char=""/>
            </a:pPr>
            <a:r>
              <a:rPr lang="en-US" dirty="0"/>
              <a:t>Shapes have attributes</a:t>
            </a:r>
          </a:p>
          <a:p>
            <a:pPr marL="742950" lvl="1" indent="-285750">
              <a:spcBef>
                <a:spcPct val="20000"/>
              </a:spcBef>
              <a:spcAft>
                <a:spcPts val="600"/>
              </a:spcAft>
              <a:buClr>
                <a:schemeClr val="accent1"/>
              </a:buClr>
              <a:buFont typeface="Wingdings 2" charset="2"/>
              <a:buChar char=""/>
              <a:defRPr/>
            </a:pPr>
            <a:r>
              <a:rPr lang="en-US" dirty="0"/>
              <a:t>Points</a:t>
            </a:r>
          </a:p>
          <a:p>
            <a:pPr marL="742950" lvl="1" indent="-285750">
              <a:spcBef>
                <a:spcPct val="20000"/>
              </a:spcBef>
              <a:spcAft>
                <a:spcPts val="600"/>
              </a:spcAft>
              <a:buClr>
                <a:schemeClr val="accent1"/>
              </a:buClr>
              <a:buFont typeface="Wingdings 2" charset="2"/>
              <a:buChar char=""/>
              <a:defRPr/>
            </a:pPr>
            <a:r>
              <a:rPr lang="en-US" dirty="0"/>
              <a:t>Lines</a:t>
            </a:r>
          </a:p>
          <a:p>
            <a:pPr marL="742950" lvl="1" indent="-285750">
              <a:spcBef>
                <a:spcPct val="20000"/>
              </a:spcBef>
              <a:spcAft>
                <a:spcPts val="600"/>
              </a:spcAft>
              <a:buClr>
                <a:schemeClr val="accent1"/>
              </a:buClr>
              <a:buFont typeface="Wingdings 2" charset="2"/>
              <a:buChar char=""/>
              <a:defRPr/>
            </a:pPr>
            <a:r>
              <a:rPr lang="en-US" dirty="0"/>
              <a:t>Polygons</a:t>
            </a:r>
          </a:p>
          <a:p>
            <a:pPr marL="285750" indent="-285750">
              <a:spcBef>
                <a:spcPct val="20000"/>
              </a:spcBef>
              <a:spcAft>
                <a:spcPts val="600"/>
              </a:spcAft>
              <a:buClr>
                <a:schemeClr val="accent1"/>
              </a:buClr>
              <a:buFont typeface="Wingdings 2" charset="2"/>
              <a:buChar char=""/>
            </a:pPr>
            <a:endParaRPr lang="en-US" dirty="0"/>
          </a:p>
        </p:txBody>
      </p:sp>
    </p:spTree>
    <p:extLst>
      <p:ext uri="{BB962C8B-B14F-4D97-AF65-F5344CB8AC3E}">
        <p14:creationId xmlns:p14="http://schemas.microsoft.com/office/powerpoint/2010/main" val="39924256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E11C35EA-54F1-4D99-9447-B0DCD2FCED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9308" y="1117600"/>
            <a:ext cx="10433384" cy="5080753"/>
          </a:xfrm>
          <a:prstGeom prst="rect">
            <a:avLst/>
          </a:prstGeom>
        </p:spPr>
      </p:pic>
      <p:pic>
        <p:nvPicPr>
          <p:cNvPr id="8" name="Picture 1">
            <a:extLst>
              <a:ext uri="{FF2B5EF4-FFF2-40B4-BE49-F238E27FC236}">
                <a16:creationId xmlns:a16="http://schemas.microsoft.com/office/drawing/2014/main" id="{84C35980-5FCD-4406-8ABE-7ECF7B845C0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424160" y="6396919"/>
            <a:ext cx="1767840" cy="4610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9">
            <a:extLst>
              <a:ext uri="{FF2B5EF4-FFF2-40B4-BE49-F238E27FC236}">
                <a16:creationId xmlns:a16="http://schemas.microsoft.com/office/drawing/2014/main" id="{C48EFDA6-EEAE-4E5A-A13B-52B913E08590}"/>
              </a:ext>
            </a:extLst>
          </p:cNvPr>
          <p:cNvSpPr txBox="1"/>
          <p:nvPr/>
        </p:nvSpPr>
        <p:spPr>
          <a:xfrm>
            <a:off x="1009980" y="1336041"/>
            <a:ext cx="1107996" cy="369332"/>
          </a:xfrm>
          <a:prstGeom prst="rect">
            <a:avLst/>
          </a:prstGeom>
          <a:noFill/>
        </p:spPr>
        <p:txBody>
          <a:bodyPr wrap="none" rtlCol="0">
            <a:spAutoFit/>
          </a:bodyPr>
          <a:lstStyle/>
          <a:p>
            <a:r>
              <a:rPr lang="en-US" b="1" dirty="0">
                <a:solidFill>
                  <a:srgbClr val="0D1F35"/>
                </a:solidFill>
                <a:latin typeface="Raleway" panose="020B0503030101060003" pitchFamily="34" charset="0"/>
              </a:rPr>
              <a:t>VECTOR</a:t>
            </a:r>
          </a:p>
        </p:txBody>
      </p:sp>
      <p:sp>
        <p:nvSpPr>
          <p:cNvPr id="11" name="TextBox 10">
            <a:extLst>
              <a:ext uri="{FF2B5EF4-FFF2-40B4-BE49-F238E27FC236}">
                <a16:creationId xmlns:a16="http://schemas.microsoft.com/office/drawing/2014/main" id="{534EE607-9636-4BBB-968A-31AAF46D3970}"/>
              </a:ext>
            </a:extLst>
          </p:cNvPr>
          <p:cNvSpPr txBox="1"/>
          <p:nvPr/>
        </p:nvSpPr>
        <p:spPr>
          <a:xfrm>
            <a:off x="6482526" y="1336041"/>
            <a:ext cx="1040670" cy="369332"/>
          </a:xfrm>
          <a:prstGeom prst="rect">
            <a:avLst/>
          </a:prstGeom>
          <a:noFill/>
        </p:spPr>
        <p:txBody>
          <a:bodyPr wrap="none" rtlCol="0">
            <a:spAutoFit/>
          </a:bodyPr>
          <a:lstStyle/>
          <a:p>
            <a:r>
              <a:rPr lang="en-US" b="1" dirty="0">
                <a:solidFill>
                  <a:srgbClr val="0D1F35"/>
                </a:solidFill>
                <a:latin typeface="Raleway" panose="020B0503030101060003" pitchFamily="34" charset="0"/>
              </a:rPr>
              <a:t>RASTER</a:t>
            </a:r>
          </a:p>
        </p:txBody>
      </p:sp>
      <p:sp>
        <p:nvSpPr>
          <p:cNvPr id="12" name="TextBox 11">
            <a:extLst>
              <a:ext uri="{FF2B5EF4-FFF2-40B4-BE49-F238E27FC236}">
                <a16:creationId xmlns:a16="http://schemas.microsoft.com/office/drawing/2014/main" id="{D9FA14F5-2211-480E-AD6F-E66A140BCB18}"/>
              </a:ext>
            </a:extLst>
          </p:cNvPr>
          <p:cNvSpPr txBox="1"/>
          <p:nvPr/>
        </p:nvSpPr>
        <p:spPr>
          <a:xfrm>
            <a:off x="7968208" y="480375"/>
            <a:ext cx="3259227" cy="584775"/>
          </a:xfrm>
          <a:prstGeom prst="rect">
            <a:avLst/>
          </a:prstGeom>
          <a:noFill/>
        </p:spPr>
        <p:txBody>
          <a:bodyPr wrap="none" rtlCol="0">
            <a:spAutoFit/>
          </a:bodyPr>
          <a:lstStyle/>
          <a:p>
            <a:pPr algn="r"/>
            <a:r>
              <a:rPr lang="en-CA" sz="3200" b="1" dirty="0">
                <a:solidFill>
                  <a:srgbClr val="0D1F35"/>
                </a:solidFill>
                <a:latin typeface="Raleway Medium" panose="020B0603030101060003" pitchFamily="34" charset="0"/>
              </a:rPr>
              <a:t>TYPES OF DATA</a:t>
            </a:r>
          </a:p>
        </p:txBody>
      </p:sp>
    </p:spTree>
    <p:extLst>
      <p:ext uri="{BB962C8B-B14F-4D97-AF65-F5344CB8AC3E}">
        <p14:creationId xmlns:p14="http://schemas.microsoft.com/office/powerpoint/2010/main" val="40170627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D9BCC2-CB7A-8F4D-A8D1-6155A9E36B88}"/>
              </a:ext>
            </a:extLst>
          </p:cNvPr>
          <p:cNvSpPr>
            <a:spLocks noGrp="1"/>
          </p:cNvSpPr>
          <p:nvPr>
            <p:ph type="title"/>
          </p:nvPr>
        </p:nvSpPr>
        <p:spPr/>
        <p:txBody>
          <a:bodyPr/>
          <a:lstStyle/>
          <a:p>
            <a:r>
              <a:rPr lang="en-US" dirty="0"/>
              <a:t>Vector vs Raster</a:t>
            </a:r>
          </a:p>
        </p:txBody>
      </p:sp>
      <p:sp>
        <p:nvSpPr>
          <p:cNvPr id="3" name="Content Placeholder 2">
            <a:extLst>
              <a:ext uri="{FF2B5EF4-FFF2-40B4-BE49-F238E27FC236}">
                <a16:creationId xmlns:a16="http://schemas.microsoft.com/office/drawing/2014/main" id="{8673E685-D7BB-8146-B277-03153258B321}"/>
              </a:ext>
            </a:extLst>
          </p:cNvPr>
          <p:cNvSpPr>
            <a:spLocks noGrp="1"/>
          </p:cNvSpPr>
          <p:nvPr>
            <p:ph idx="1"/>
          </p:nvPr>
        </p:nvSpPr>
        <p:spPr/>
        <p:txBody>
          <a:bodyPr/>
          <a:lstStyle/>
          <a:p>
            <a:r>
              <a:rPr lang="en-US" b="1" dirty="0"/>
              <a:t>Vector</a:t>
            </a:r>
          </a:p>
          <a:p>
            <a:pPr lvl="1"/>
            <a:r>
              <a:rPr lang="en-US" dirty="0"/>
              <a:t>Imagine drawing points lines or polygons over the proportionate real-world area.</a:t>
            </a:r>
          </a:p>
          <a:p>
            <a:pPr lvl="1"/>
            <a:r>
              <a:rPr lang="en-US" dirty="0"/>
              <a:t>In other words, vector data are spatially reference shapes and points.</a:t>
            </a:r>
          </a:p>
          <a:p>
            <a:r>
              <a:rPr lang="en-US" b="1" dirty="0"/>
              <a:t>Raster</a:t>
            </a:r>
          </a:p>
          <a:p>
            <a:pPr lvl="1"/>
            <a:r>
              <a:rPr lang="en-US" dirty="0"/>
              <a:t>Image a square covered with a grid, each cell of which has an RGB pixel value.</a:t>
            </a:r>
          </a:p>
          <a:p>
            <a:pPr lvl="1"/>
            <a:r>
              <a:rPr lang="en-US" dirty="0"/>
              <a:t>In other words, raster data are spatially referenced images.</a:t>
            </a:r>
          </a:p>
          <a:p>
            <a:pPr lvl="1"/>
            <a:endParaRPr lang="en-US" dirty="0"/>
          </a:p>
        </p:txBody>
      </p:sp>
    </p:spTree>
    <p:extLst>
      <p:ext uri="{BB962C8B-B14F-4D97-AF65-F5344CB8AC3E}">
        <p14:creationId xmlns:p14="http://schemas.microsoft.com/office/powerpoint/2010/main" val="407959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A1DFCBE5-52C1-48A9-89CF-E7D68CCA16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06AB74CA-E76D-4922-91FE-A4AAF0487C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647203"/>
            <a:ext cx="11707367" cy="2572622"/>
          </a:xfrm>
          <a:custGeom>
            <a:avLst/>
            <a:gdLst>
              <a:gd name="connsiteX0" fmla="*/ 0 w 11707367"/>
              <a:gd name="connsiteY0" fmla="*/ 0 h 2572622"/>
              <a:gd name="connsiteX1" fmla="*/ 1888420 w 11707367"/>
              <a:gd name="connsiteY1" fmla="*/ 0 h 2572622"/>
              <a:gd name="connsiteX2" fmla="*/ 2198560 w 11707367"/>
              <a:gd name="connsiteY2" fmla="*/ 310139 h 2572622"/>
              <a:gd name="connsiteX3" fmla="*/ 2425431 w 11707367"/>
              <a:gd name="connsiteY3" fmla="*/ 310139 h 2572622"/>
              <a:gd name="connsiteX4" fmla="*/ 2735570 w 11707367"/>
              <a:gd name="connsiteY4" fmla="*/ 0 h 2572622"/>
              <a:gd name="connsiteX5" fmla="*/ 11707367 w 11707367"/>
              <a:gd name="connsiteY5" fmla="*/ 0 h 2572622"/>
              <a:gd name="connsiteX6" fmla="*/ 11707367 w 11707367"/>
              <a:gd name="connsiteY6" fmla="*/ 2572622 h 2572622"/>
              <a:gd name="connsiteX7" fmla="*/ 0 w 11707367"/>
              <a:gd name="connsiteY7" fmla="*/ 2572622 h 2572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707367" h="2572622">
                <a:moveTo>
                  <a:pt x="0" y="0"/>
                </a:moveTo>
                <a:lnTo>
                  <a:pt x="1888420" y="0"/>
                </a:lnTo>
                <a:lnTo>
                  <a:pt x="2198560" y="310139"/>
                </a:lnTo>
                <a:cubicBezTo>
                  <a:pt x="2261209" y="372788"/>
                  <a:pt x="2362782" y="372788"/>
                  <a:pt x="2425431" y="310139"/>
                </a:cubicBezTo>
                <a:lnTo>
                  <a:pt x="2735570" y="0"/>
                </a:lnTo>
                <a:lnTo>
                  <a:pt x="11707367" y="0"/>
                </a:lnTo>
                <a:lnTo>
                  <a:pt x="11707367" y="2572622"/>
                </a:lnTo>
                <a:lnTo>
                  <a:pt x="0" y="2572622"/>
                </a:lnTo>
                <a:close/>
              </a:path>
            </a:pathLst>
          </a:custGeom>
          <a:solidFill>
            <a:srgbClr val="595959">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C1517424-0E70-3A43-AC6F-EFF42C1B6ECF}"/>
              </a:ext>
            </a:extLst>
          </p:cNvPr>
          <p:cNvSpPr>
            <a:spLocks noGrp="1"/>
          </p:cNvSpPr>
          <p:nvPr>
            <p:ph type="title"/>
          </p:nvPr>
        </p:nvSpPr>
        <p:spPr>
          <a:xfrm>
            <a:off x="1433561" y="4991099"/>
            <a:ext cx="8563194" cy="1221157"/>
          </a:xfrm>
        </p:spPr>
        <p:txBody>
          <a:bodyPr anchor="ctr">
            <a:normAutofit fontScale="90000"/>
          </a:bodyPr>
          <a:lstStyle/>
          <a:p>
            <a:r>
              <a:rPr lang="en-US" dirty="0">
                <a:solidFill>
                  <a:srgbClr val="FFFFFF"/>
                </a:solidFill>
              </a:rPr>
              <a:t>Think Google Maps vs Google Earth</a:t>
            </a:r>
          </a:p>
        </p:txBody>
      </p:sp>
      <p:pic>
        <p:nvPicPr>
          <p:cNvPr id="5" name="Content Placeholder 4" descr="A close up of a map&#10;&#10;Description automatically generated">
            <a:extLst>
              <a:ext uri="{FF2B5EF4-FFF2-40B4-BE49-F238E27FC236}">
                <a16:creationId xmlns:a16="http://schemas.microsoft.com/office/drawing/2014/main" id="{6C3D42FB-8CC3-1D4C-8584-C2546ACE85DB}"/>
              </a:ext>
            </a:extLst>
          </p:cNvPr>
          <p:cNvPicPr>
            <a:picLocks noChangeAspect="1"/>
          </p:cNvPicPr>
          <p:nvPr/>
        </p:nvPicPr>
        <p:blipFill>
          <a:blip r:embed="rId2"/>
          <a:stretch>
            <a:fillRect/>
          </a:stretch>
        </p:blipFill>
        <p:spPr>
          <a:xfrm>
            <a:off x="48875" y="42043"/>
            <a:ext cx="5662815" cy="3496789"/>
          </a:xfrm>
          <a:prstGeom prst="rect">
            <a:avLst/>
          </a:prstGeom>
        </p:spPr>
      </p:pic>
      <p:pic>
        <p:nvPicPr>
          <p:cNvPr id="7" name="Picture 6" descr="A picture containing wire, table, young, person&#10;&#10;Description automatically generated">
            <a:extLst>
              <a:ext uri="{FF2B5EF4-FFF2-40B4-BE49-F238E27FC236}">
                <a16:creationId xmlns:a16="http://schemas.microsoft.com/office/drawing/2014/main" id="{AE8FE919-2D5E-7F46-BF0E-6E9258D26731}"/>
              </a:ext>
            </a:extLst>
          </p:cNvPr>
          <p:cNvPicPr>
            <a:picLocks noChangeAspect="1"/>
          </p:cNvPicPr>
          <p:nvPr/>
        </p:nvPicPr>
        <p:blipFill>
          <a:blip r:embed="rId3"/>
          <a:stretch>
            <a:fillRect/>
          </a:stretch>
        </p:blipFill>
        <p:spPr>
          <a:xfrm>
            <a:off x="6183834" y="33717"/>
            <a:ext cx="5532973" cy="3513439"/>
          </a:xfrm>
          <a:prstGeom prst="rect">
            <a:avLst/>
          </a:prstGeom>
        </p:spPr>
      </p:pic>
      <p:sp>
        <p:nvSpPr>
          <p:cNvPr id="11" name="Content Placeholder 10">
            <a:extLst>
              <a:ext uri="{FF2B5EF4-FFF2-40B4-BE49-F238E27FC236}">
                <a16:creationId xmlns:a16="http://schemas.microsoft.com/office/drawing/2014/main" id="{79645A39-42E1-4370-92FA-D82961D42779}"/>
              </a:ext>
            </a:extLst>
          </p:cNvPr>
          <p:cNvSpPr>
            <a:spLocks noGrp="1"/>
          </p:cNvSpPr>
          <p:nvPr>
            <p:ph idx="1"/>
          </p:nvPr>
        </p:nvSpPr>
        <p:spPr>
          <a:xfrm>
            <a:off x="783014" y="3411309"/>
            <a:ext cx="4846151" cy="1883229"/>
          </a:xfrm>
        </p:spPr>
        <p:txBody>
          <a:bodyPr>
            <a:normAutofit/>
          </a:bodyPr>
          <a:lstStyle/>
          <a:p>
            <a:r>
              <a:rPr lang="en-US" dirty="0">
                <a:solidFill>
                  <a:srgbClr val="FFFFFF"/>
                </a:solidFill>
              </a:rPr>
              <a:t>Maps shows us drawn features proportionate to the real world (Vector)</a:t>
            </a:r>
          </a:p>
        </p:txBody>
      </p:sp>
      <p:sp>
        <p:nvSpPr>
          <p:cNvPr id="9" name="Content Placeholder 10">
            <a:extLst>
              <a:ext uri="{FF2B5EF4-FFF2-40B4-BE49-F238E27FC236}">
                <a16:creationId xmlns:a16="http://schemas.microsoft.com/office/drawing/2014/main" id="{7FFF2C10-D64E-6747-BA9E-CE36A18DBCC7}"/>
              </a:ext>
            </a:extLst>
          </p:cNvPr>
          <p:cNvSpPr txBox="1">
            <a:spLocks/>
          </p:cNvSpPr>
          <p:nvPr/>
        </p:nvSpPr>
        <p:spPr>
          <a:xfrm>
            <a:off x="6480311" y="3377537"/>
            <a:ext cx="4846151" cy="1883229"/>
          </a:xfrm>
          <a:prstGeom prst="rect">
            <a:avLst/>
          </a:prstGeom>
          <a:effectLst>
            <a:outerShdw blurRad="50800" dir="14400000">
              <a:srgbClr val="000000">
                <a:alpha val="40000"/>
              </a:srgbClr>
            </a:outerShdw>
          </a:effectLst>
        </p:spPr>
        <p:txBody>
          <a:bodyPr vert="horz" lIns="91440" tIns="45720" rIns="91440" bIns="45720" rtlCol="0" anchor="ctr">
            <a:normAutofit/>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r>
              <a:rPr lang="en-US" dirty="0">
                <a:solidFill>
                  <a:srgbClr val="FFFFFF"/>
                </a:solidFill>
              </a:rPr>
              <a:t>Earth shows us the real ground imagery in a digital format (Raster)</a:t>
            </a:r>
          </a:p>
        </p:txBody>
      </p:sp>
    </p:spTree>
    <p:extLst>
      <p:ext uri="{BB962C8B-B14F-4D97-AF65-F5344CB8AC3E}">
        <p14:creationId xmlns:p14="http://schemas.microsoft.com/office/powerpoint/2010/main" val="36307271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28F741-1107-C948-B7C4-1FBD21D2DFBE}"/>
              </a:ext>
            </a:extLst>
          </p:cNvPr>
          <p:cNvSpPr>
            <a:spLocks noGrp="1"/>
          </p:cNvSpPr>
          <p:nvPr>
            <p:ph type="title"/>
          </p:nvPr>
        </p:nvSpPr>
        <p:spPr/>
        <p:txBody>
          <a:bodyPr/>
          <a:lstStyle/>
          <a:p>
            <a:r>
              <a:rPr lang="en-US" dirty="0"/>
              <a:t>Cartographic Imperatives</a:t>
            </a:r>
          </a:p>
        </p:txBody>
      </p:sp>
      <p:sp>
        <p:nvSpPr>
          <p:cNvPr id="3" name="Content Placeholder 2">
            <a:extLst>
              <a:ext uri="{FF2B5EF4-FFF2-40B4-BE49-F238E27FC236}">
                <a16:creationId xmlns:a16="http://schemas.microsoft.com/office/drawing/2014/main" id="{1741E82C-9D53-7E44-A4B3-11E859115F03}"/>
              </a:ext>
            </a:extLst>
          </p:cNvPr>
          <p:cNvSpPr>
            <a:spLocks noGrp="1"/>
          </p:cNvSpPr>
          <p:nvPr>
            <p:ph idx="1"/>
          </p:nvPr>
        </p:nvSpPr>
        <p:spPr>
          <a:xfrm>
            <a:off x="818712" y="2222287"/>
            <a:ext cx="10554574" cy="4188525"/>
          </a:xfrm>
        </p:spPr>
        <p:txBody>
          <a:bodyPr>
            <a:normAutofit/>
          </a:bodyPr>
          <a:lstStyle/>
          <a:p>
            <a:r>
              <a:rPr lang="en-US" sz="2400" b="1" dirty="0"/>
              <a:t>Step 1: Establish Target Audience</a:t>
            </a:r>
          </a:p>
          <a:p>
            <a:pPr lvl="1"/>
            <a:r>
              <a:rPr lang="en-US" sz="2000" i="1" dirty="0"/>
              <a:t>Who is the map for?</a:t>
            </a:r>
          </a:p>
          <a:p>
            <a:pPr lvl="2"/>
            <a:r>
              <a:rPr lang="en-US" sz="1800" dirty="0"/>
              <a:t>Determines level of Map Interpretability</a:t>
            </a:r>
          </a:p>
          <a:p>
            <a:r>
              <a:rPr lang="en-US" sz="2400" b="1" dirty="0"/>
              <a:t>Step 2: Formulate Map Objective</a:t>
            </a:r>
          </a:p>
          <a:p>
            <a:pPr lvl="1"/>
            <a:r>
              <a:rPr lang="en-US" sz="2000" i="1" dirty="0"/>
              <a:t>What is being shown?</a:t>
            </a:r>
          </a:p>
          <a:p>
            <a:pPr lvl="1"/>
            <a:r>
              <a:rPr lang="en-US" sz="2000" i="1" dirty="0"/>
              <a:t>What is </a:t>
            </a:r>
            <a:r>
              <a:rPr lang="en-US" sz="2000" b="1" i="1" dirty="0"/>
              <a:t>not </a:t>
            </a:r>
            <a:r>
              <a:rPr lang="en-US" sz="2000" i="1" dirty="0"/>
              <a:t>being shown?</a:t>
            </a:r>
          </a:p>
          <a:p>
            <a:r>
              <a:rPr lang="en-US" sz="2400" b="1" dirty="0"/>
              <a:t>Step 3: Identify Importance</a:t>
            </a:r>
          </a:p>
          <a:p>
            <a:pPr lvl="1"/>
            <a:r>
              <a:rPr lang="en-US" sz="2000" i="1" dirty="0"/>
              <a:t>Why should people read your map?</a:t>
            </a:r>
          </a:p>
          <a:p>
            <a:pPr lvl="1"/>
            <a:endParaRPr lang="en-US" sz="2000" b="1" dirty="0"/>
          </a:p>
        </p:txBody>
      </p:sp>
    </p:spTree>
    <p:extLst>
      <p:ext uri="{BB962C8B-B14F-4D97-AF65-F5344CB8AC3E}">
        <p14:creationId xmlns:p14="http://schemas.microsoft.com/office/powerpoint/2010/main" val="4694079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D23CEE-438A-1645-A3F5-06531214E63A}"/>
              </a:ext>
            </a:extLst>
          </p:cNvPr>
          <p:cNvSpPr>
            <a:spLocks noGrp="1"/>
          </p:cNvSpPr>
          <p:nvPr>
            <p:ph type="title"/>
          </p:nvPr>
        </p:nvSpPr>
        <p:spPr/>
        <p:txBody>
          <a:bodyPr/>
          <a:lstStyle/>
          <a:p>
            <a:r>
              <a:rPr lang="en-US" dirty="0"/>
              <a:t>Cartographic Imperatives Cont.</a:t>
            </a:r>
          </a:p>
        </p:txBody>
      </p:sp>
      <p:sp>
        <p:nvSpPr>
          <p:cNvPr id="3" name="Content Placeholder 2">
            <a:extLst>
              <a:ext uri="{FF2B5EF4-FFF2-40B4-BE49-F238E27FC236}">
                <a16:creationId xmlns:a16="http://schemas.microsoft.com/office/drawing/2014/main" id="{8EBFFD01-F33F-D64B-BA3B-FF2BD9658F03}"/>
              </a:ext>
            </a:extLst>
          </p:cNvPr>
          <p:cNvSpPr>
            <a:spLocks noGrp="1"/>
          </p:cNvSpPr>
          <p:nvPr>
            <p:ph idx="1"/>
          </p:nvPr>
        </p:nvSpPr>
        <p:spPr/>
        <p:txBody>
          <a:bodyPr>
            <a:normAutofit/>
          </a:bodyPr>
          <a:lstStyle/>
          <a:p>
            <a:r>
              <a:rPr lang="en-US" sz="4400" dirty="0"/>
              <a:t>Who will see the map?</a:t>
            </a:r>
          </a:p>
          <a:p>
            <a:r>
              <a:rPr lang="en-US" sz="4400" dirty="0"/>
              <a:t>Where will it be seen?</a:t>
            </a:r>
          </a:p>
          <a:p>
            <a:r>
              <a:rPr lang="en-US" sz="4400" dirty="0"/>
              <a:t>What is its purpose?</a:t>
            </a:r>
          </a:p>
        </p:txBody>
      </p:sp>
    </p:spTree>
    <p:extLst>
      <p:ext uri="{BB962C8B-B14F-4D97-AF65-F5344CB8AC3E}">
        <p14:creationId xmlns:p14="http://schemas.microsoft.com/office/powerpoint/2010/main" val="28762520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C8BDF6-8469-1C46-84AF-08287E006D75}"/>
              </a:ext>
            </a:extLst>
          </p:cNvPr>
          <p:cNvSpPr>
            <a:spLocks noGrp="1"/>
          </p:cNvSpPr>
          <p:nvPr>
            <p:ph type="title"/>
          </p:nvPr>
        </p:nvSpPr>
        <p:spPr/>
        <p:txBody>
          <a:bodyPr/>
          <a:lstStyle/>
          <a:p>
            <a:r>
              <a:rPr lang="en-US" sz="3600" dirty="0"/>
              <a:t>Cartographic Aesthetics – External Resource</a:t>
            </a:r>
          </a:p>
        </p:txBody>
      </p:sp>
      <p:sp>
        <p:nvSpPr>
          <p:cNvPr id="3" name="Content Placeholder 2">
            <a:extLst>
              <a:ext uri="{FF2B5EF4-FFF2-40B4-BE49-F238E27FC236}">
                <a16:creationId xmlns:a16="http://schemas.microsoft.com/office/drawing/2014/main" id="{ECC17051-FC41-9346-AE4D-FB67F0EA7E3D}"/>
              </a:ext>
            </a:extLst>
          </p:cNvPr>
          <p:cNvSpPr>
            <a:spLocks noGrp="1"/>
          </p:cNvSpPr>
          <p:nvPr>
            <p:ph idx="1"/>
          </p:nvPr>
        </p:nvSpPr>
        <p:spPr/>
        <p:txBody>
          <a:bodyPr>
            <a:normAutofit/>
          </a:bodyPr>
          <a:lstStyle/>
          <a:p>
            <a:r>
              <a:rPr lang="en-US" sz="2400" dirty="0"/>
              <a:t>Layout and Symbolization:</a:t>
            </a:r>
          </a:p>
          <a:p>
            <a:pPr lvl="1"/>
            <a:r>
              <a:rPr lang="en-CA" sz="2000" dirty="0">
                <a:hlinkClick r:id="rId2"/>
              </a:rPr>
              <a:t>https://www.e-education.psu.edu/maps/l5_p3.html</a:t>
            </a:r>
            <a:endParaRPr lang="en-CA" sz="2000" dirty="0"/>
          </a:p>
          <a:p>
            <a:r>
              <a:rPr lang="en-US" sz="2400" dirty="0"/>
              <a:t>Choosing Colors:</a:t>
            </a:r>
          </a:p>
          <a:p>
            <a:pPr lvl="1"/>
            <a:r>
              <a:rPr lang="en-CA" sz="2000" dirty="0">
                <a:hlinkClick r:id="rId3"/>
              </a:rPr>
              <a:t>https://www.e-education.psu.edu/maps/l5_p5.html</a:t>
            </a:r>
            <a:endParaRPr lang="en-CA" sz="2000" dirty="0"/>
          </a:p>
          <a:p>
            <a:r>
              <a:rPr lang="en-CA" sz="2400" dirty="0"/>
              <a:t>Data Classification:</a:t>
            </a:r>
          </a:p>
          <a:p>
            <a:pPr lvl="1"/>
            <a:r>
              <a:rPr lang="en-CA" sz="2000" dirty="0">
                <a:hlinkClick r:id="rId4"/>
              </a:rPr>
              <a:t>https://www.e-education.psu.edu/maps/l5_p6.html</a:t>
            </a:r>
            <a:endParaRPr lang="en-CA" sz="2000" dirty="0"/>
          </a:p>
        </p:txBody>
      </p:sp>
    </p:spTree>
    <p:extLst>
      <p:ext uri="{BB962C8B-B14F-4D97-AF65-F5344CB8AC3E}">
        <p14:creationId xmlns:p14="http://schemas.microsoft.com/office/powerpoint/2010/main" val="7158426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bg>
      <p:bgPr>
        <a:solidFill>
          <a:schemeClr val="bg2"/>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7438ECC-7C34-F944-8DC0-42B811BB4B0E}"/>
              </a:ext>
            </a:extLst>
          </p:cNvPr>
          <p:cNvSpPr txBox="1"/>
          <p:nvPr/>
        </p:nvSpPr>
        <p:spPr>
          <a:xfrm>
            <a:off x="4662647" y="-1443"/>
            <a:ext cx="2896240" cy="584775"/>
          </a:xfrm>
          <a:prstGeom prst="rect">
            <a:avLst/>
          </a:prstGeom>
          <a:noFill/>
        </p:spPr>
        <p:txBody>
          <a:bodyPr wrap="square" rtlCol="0">
            <a:spAutoFit/>
          </a:bodyPr>
          <a:lstStyle/>
          <a:p>
            <a:r>
              <a:rPr lang="en-US" sz="3200" dirty="0"/>
              <a:t>Area of Study</a:t>
            </a:r>
          </a:p>
        </p:txBody>
      </p:sp>
      <p:grpSp>
        <p:nvGrpSpPr>
          <p:cNvPr id="10" name="Group 9">
            <a:extLst>
              <a:ext uri="{FF2B5EF4-FFF2-40B4-BE49-F238E27FC236}">
                <a16:creationId xmlns:a16="http://schemas.microsoft.com/office/drawing/2014/main" id="{DCFA0BFD-99C7-DE49-B604-99453DE9DA0E}"/>
              </a:ext>
            </a:extLst>
          </p:cNvPr>
          <p:cNvGrpSpPr/>
          <p:nvPr/>
        </p:nvGrpSpPr>
        <p:grpSpPr>
          <a:xfrm>
            <a:off x="3647634" y="657313"/>
            <a:ext cx="4896731" cy="3822834"/>
            <a:chOff x="3662402" y="895465"/>
            <a:chExt cx="4896731" cy="3822834"/>
          </a:xfrm>
        </p:grpSpPr>
        <p:grpSp>
          <p:nvGrpSpPr>
            <p:cNvPr id="7" name="Group 6">
              <a:extLst>
                <a:ext uri="{FF2B5EF4-FFF2-40B4-BE49-F238E27FC236}">
                  <a16:creationId xmlns:a16="http://schemas.microsoft.com/office/drawing/2014/main" id="{8FA6CC8A-9A92-2E41-AB54-6F0D6EE9C6AB}"/>
                </a:ext>
              </a:extLst>
            </p:cNvPr>
            <p:cNvGrpSpPr/>
            <p:nvPr/>
          </p:nvGrpSpPr>
          <p:grpSpPr>
            <a:xfrm>
              <a:off x="3662402" y="895465"/>
              <a:ext cx="4896731" cy="3822834"/>
              <a:chOff x="343238" y="415734"/>
              <a:chExt cx="11900118" cy="6429080"/>
            </a:xfrm>
          </p:grpSpPr>
          <p:sp>
            <p:nvSpPr>
              <p:cNvPr id="19" name="Oval 18">
                <a:extLst>
                  <a:ext uri="{FF2B5EF4-FFF2-40B4-BE49-F238E27FC236}">
                    <a16:creationId xmlns:a16="http://schemas.microsoft.com/office/drawing/2014/main" id="{2F160811-519F-0B46-B453-0BFF23A69BBF}"/>
                  </a:ext>
                </a:extLst>
              </p:cNvPr>
              <p:cNvSpPr/>
              <p:nvPr/>
            </p:nvSpPr>
            <p:spPr>
              <a:xfrm>
                <a:off x="343238" y="415734"/>
                <a:ext cx="11900118" cy="6429080"/>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88269E3C-AC08-5349-8E8B-EF3EC9FABFCF}"/>
                  </a:ext>
                </a:extLst>
              </p:cNvPr>
              <p:cNvSpPr txBox="1"/>
              <p:nvPr/>
            </p:nvSpPr>
            <p:spPr>
              <a:xfrm>
                <a:off x="4021058" y="838341"/>
                <a:ext cx="4472702" cy="610841"/>
              </a:xfrm>
              <a:prstGeom prst="rect">
                <a:avLst/>
              </a:prstGeom>
              <a:solidFill>
                <a:schemeClr val="tx2">
                  <a:lumMod val="20000"/>
                  <a:lumOff val="80000"/>
                </a:schemeClr>
              </a:solidFill>
              <a:ln>
                <a:solidFill>
                  <a:schemeClr val="tx2"/>
                </a:solidFill>
              </a:ln>
            </p:spPr>
            <p:txBody>
              <a:bodyPr wrap="square" rtlCol="0">
                <a:normAutofit lnSpcReduction="10000"/>
              </a:bodyPr>
              <a:lstStyle/>
              <a:p>
                <a:pPr algn="ctr">
                  <a:lnSpc>
                    <a:spcPct val="90000"/>
                  </a:lnSpc>
                  <a:spcAft>
                    <a:spcPts val="600"/>
                  </a:spcAft>
                </a:pPr>
                <a:r>
                  <a:rPr lang="en-US" sz="2000" dirty="0">
                    <a:ln>
                      <a:solidFill>
                        <a:schemeClr val="tx2"/>
                      </a:solidFill>
                    </a:ln>
                    <a:solidFill>
                      <a:schemeClr val="tx2"/>
                    </a:solidFill>
                  </a:rPr>
                  <a:t>GEOGRAPHY</a:t>
                </a:r>
              </a:p>
            </p:txBody>
          </p:sp>
        </p:grpSp>
        <p:sp>
          <p:nvSpPr>
            <p:cNvPr id="8" name="TextBox 7">
              <a:extLst>
                <a:ext uri="{FF2B5EF4-FFF2-40B4-BE49-F238E27FC236}">
                  <a16:creationId xmlns:a16="http://schemas.microsoft.com/office/drawing/2014/main" id="{524E84FC-5ABC-114D-90A8-FC1DAC0773DF}"/>
                </a:ext>
              </a:extLst>
            </p:cNvPr>
            <p:cNvSpPr txBox="1"/>
            <p:nvPr/>
          </p:nvSpPr>
          <p:spPr>
            <a:xfrm>
              <a:off x="4159878" y="1659388"/>
              <a:ext cx="3945722" cy="1600438"/>
            </a:xfrm>
            <a:prstGeom prst="rect">
              <a:avLst/>
            </a:prstGeom>
            <a:noFill/>
          </p:spPr>
          <p:txBody>
            <a:bodyPr wrap="square" rtlCol="0">
              <a:spAutoFit/>
            </a:bodyPr>
            <a:lstStyle/>
            <a:p>
              <a:pPr algn="ctr"/>
              <a:r>
                <a:rPr lang="en-CA" sz="1400" b="1" dirty="0"/>
                <a:t>Definition</a:t>
              </a:r>
            </a:p>
            <a:p>
              <a:r>
                <a:rPr lang="en-CA" sz="1400" i="1" dirty="0"/>
                <a:t>The study of the physical features of the earth and its atmosphere, and of human activity as it affects and is affected by these, including the distribution of populations and resources, land use, and industries.</a:t>
              </a:r>
              <a:endParaRPr lang="en-US" sz="1400" i="1" dirty="0"/>
            </a:p>
          </p:txBody>
        </p:sp>
      </p:grpSp>
      <p:grpSp>
        <p:nvGrpSpPr>
          <p:cNvPr id="12" name="Group 11">
            <a:extLst>
              <a:ext uri="{FF2B5EF4-FFF2-40B4-BE49-F238E27FC236}">
                <a16:creationId xmlns:a16="http://schemas.microsoft.com/office/drawing/2014/main" id="{19A0D36E-938B-2F42-A12F-3028C755C48D}"/>
              </a:ext>
            </a:extLst>
          </p:cNvPr>
          <p:cNvGrpSpPr/>
          <p:nvPr/>
        </p:nvGrpSpPr>
        <p:grpSpPr>
          <a:xfrm>
            <a:off x="41782" y="3068000"/>
            <a:ext cx="4896730" cy="3822834"/>
            <a:chOff x="337867" y="3005436"/>
            <a:chExt cx="4896730" cy="3822834"/>
          </a:xfrm>
        </p:grpSpPr>
        <p:grpSp>
          <p:nvGrpSpPr>
            <p:cNvPr id="2" name="Group 1">
              <a:extLst>
                <a:ext uri="{FF2B5EF4-FFF2-40B4-BE49-F238E27FC236}">
                  <a16:creationId xmlns:a16="http://schemas.microsoft.com/office/drawing/2014/main" id="{2C733E6A-3C90-C241-8A66-0E88F394B0B7}"/>
                </a:ext>
              </a:extLst>
            </p:cNvPr>
            <p:cNvGrpSpPr/>
            <p:nvPr/>
          </p:nvGrpSpPr>
          <p:grpSpPr>
            <a:xfrm>
              <a:off x="337867" y="3005436"/>
              <a:ext cx="4896730" cy="3822834"/>
              <a:chOff x="898139" y="866722"/>
              <a:chExt cx="7120134" cy="4737457"/>
            </a:xfrm>
          </p:grpSpPr>
          <p:sp>
            <p:nvSpPr>
              <p:cNvPr id="21" name="Oval 20">
                <a:extLst>
                  <a:ext uri="{FF2B5EF4-FFF2-40B4-BE49-F238E27FC236}">
                    <a16:creationId xmlns:a16="http://schemas.microsoft.com/office/drawing/2014/main" id="{3B55160E-F8AF-FA45-AA8C-4514D85D4A83}"/>
                  </a:ext>
                </a:extLst>
              </p:cNvPr>
              <p:cNvSpPr/>
              <p:nvPr/>
            </p:nvSpPr>
            <p:spPr>
              <a:xfrm>
                <a:off x="898139" y="866722"/>
                <a:ext cx="7120134" cy="4737457"/>
              </a:xfrm>
              <a:prstGeom prst="ellipse">
                <a:avLst/>
              </a:prstGeom>
              <a:solidFill>
                <a:schemeClr val="accent3"/>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22" name="TextBox 21">
                <a:extLst>
                  <a:ext uri="{FF2B5EF4-FFF2-40B4-BE49-F238E27FC236}">
                    <a16:creationId xmlns:a16="http://schemas.microsoft.com/office/drawing/2014/main" id="{393A5072-EF21-FF4F-8913-E911ADE29C1F}"/>
                  </a:ext>
                </a:extLst>
              </p:cNvPr>
              <p:cNvSpPr txBox="1"/>
              <p:nvPr/>
            </p:nvSpPr>
            <p:spPr>
              <a:xfrm>
                <a:off x="2986703" y="1164880"/>
                <a:ext cx="2745506" cy="453490"/>
              </a:xfrm>
              <a:prstGeom prst="rect">
                <a:avLst/>
              </a:prstGeom>
              <a:solidFill>
                <a:schemeClr val="accent3">
                  <a:lumMod val="20000"/>
                  <a:lumOff val="80000"/>
                </a:schemeClr>
              </a:solidFill>
            </p:spPr>
            <p:txBody>
              <a:bodyPr wrap="square" rtlCol="0">
                <a:normAutofit/>
              </a:bodyPr>
              <a:lstStyle/>
              <a:p>
                <a:pPr algn="ctr">
                  <a:lnSpc>
                    <a:spcPct val="90000"/>
                  </a:lnSpc>
                  <a:spcAft>
                    <a:spcPts val="600"/>
                  </a:spcAft>
                </a:pPr>
                <a:r>
                  <a:rPr lang="en-US" sz="1600" dirty="0">
                    <a:ln w="0">
                      <a:solidFill>
                        <a:schemeClr val="accent3">
                          <a:lumMod val="75000"/>
                        </a:schemeClr>
                      </a:solidFill>
                    </a:ln>
                    <a:solidFill>
                      <a:schemeClr val="accent3">
                        <a:lumMod val="75000"/>
                      </a:schemeClr>
                    </a:solidFill>
                    <a:effectLst>
                      <a:outerShdw blurRad="38100" dist="19050" dir="2700000" algn="tl" rotWithShape="0">
                        <a:schemeClr val="dk1">
                          <a:alpha val="40000"/>
                        </a:schemeClr>
                      </a:outerShdw>
                    </a:effectLst>
                  </a:rPr>
                  <a:t>CARTOGRAPHY</a:t>
                </a:r>
              </a:p>
            </p:txBody>
          </p:sp>
        </p:grpSp>
        <p:sp>
          <p:nvSpPr>
            <p:cNvPr id="9" name="TextBox 8">
              <a:extLst>
                <a:ext uri="{FF2B5EF4-FFF2-40B4-BE49-F238E27FC236}">
                  <a16:creationId xmlns:a16="http://schemas.microsoft.com/office/drawing/2014/main" id="{40F7332C-23BB-9B41-8B9E-680781D8D614}"/>
                </a:ext>
              </a:extLst>
            </p:cNvPr>
            <p:cNvSpPr txBox="1"/>
            <p:nvPr/>
          </p:nvSpPr>
          <p:spPr>
            <a:xfrm>
              <a:off x="1226127" y="4023749"/>
              <a:ext cx="2836718" cy="923330"/>
            </a:xfrm>
            <a:prstGeom prst="rect">
              <a:avLst/>
            </a:prstGeom>
            <a:noFill/>
          </p:spPr>
          <p:txBody>
            <a:bodyPr wrap="square" rtlCol="0">
              <a:spAutoFit/>
            </a:bodyPr>
            <a:lstStyle/>
            <a:p>
              <a:pPr algn="ctr"/>
              <a:r>
                <a:rPr lang="en-US" b="1" dirty="0"/>
                <a:t>Definition</a:t>
              </a:r>
            </a:p>
            <a:p>
              <a:pPr algn="ctr"/>
              <a:r>
                <a:rPr lang="en-US" i="1" dirty="0"/>
                <a:t>The science or practice of drawing maps</a:t>
              </a:r>
            </a:p>
          </p:txBody>
        </p:sp>
      </p:grpSp>
      <p:grpSp>
        <p:nvGrpSpPr>
          <p:cNvPr id="11" name="Group 10">
            <a:extLst>
              <a:ext uri="{FF2B5EF4-FFF2-40B4-BE49-F238E27FC236}">
                <a16:creationId xmlns:a16="http://schemas.microsoft.com/office/drawing/2014/main" id="{F66AA815-47B2-6249-98E9-066EA74EB673}"/>
              </a:ext>
            </a:extLst>
          </p:cNvPr>
          <p:cNvGrpSpPr/>
          <p:nvPr/>
        </p:nvGrpSpPr>
        <p:grpSpPr>
          <a:xfrm>
            <a:off x="7283022" y="3035166"/>
            <a:ext cx="4896731" cy="3822834"/>
            <a:chOff x="7030881" y="3005436"/>
            <a:chExt cx="4896731" cy="3822834"/>
          </a:xfrm>
        </p:grpSpPr>
        <p:grpSp>
          <p:nvGrpSpPr>
            <p:cNvPr id="3" name="Group 2">
              <a:extLst>
                <a:ext uri="{FF2B5EF4-FFF2-40B4-BE49-F238E27FC236}">
                  <a16:creationId xmlns:a16="http://schemas.microsoft.com/office/drawing/2014/main" id="{828DCEC2-AF01-2B4D-94DC-1D252BB11B18}"/>
                </a:ext>
              </a:extLst>
            </p:cNvPr>
            <p:cNvGrpSpPr/>
            <p:nvPr/>
          </p:nvGrpSpPr>
          <p:grpSpPr>
            <a:xfrm>
              <a:off x="7030881" y="3005436"/>
              <a:ext cx="4896731" cy="3822834"/>
              <a:chOff x="3572777" y="866723"/>
              <a:chExt cx="7934653" cy="5124553"/>
            </a:xfrm>
          </p:grpSpPr>
          <p:sp>
            <p:nvSpPr>
              <p:cNvPr id="25" name="Oval 24">
                <a:extLst>
                  <a:ext uri="{FF2B5EF4-FFF2-40B4-BE49-F238E27FC236}">
                    <a16:creationId xmlns:a16="http://schemas.microsoft.com/office/drawing/2014/main" id="{739049C6-040D-D649-B958-F70A466DD17C}"/>
                  </a:ext>
                </a:extLst>
              </p:cNvPr>
              <p:cNvSpPr/>
              <p:nvPr/>
            </p:nvSpPr>
            <p:spPr>
              <a:xfrm>
                <a:off x="3572777" y="866723"/>
                <a:ext cx="7934653" cy="5124553"/>
              </a:xfrm>
              <a:prstGeom prst="ellipse">
                <a:avLst/>
              </a:prstGeom>
              <a:solidFill>
                <a:schemeClr val="accent5"/>
              </a:solidFill>
              <a:ln>
                <a:solidFill>
                  <a:schemeClr val="accent5">
                    <a:lumMod val="5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26" name="TextBox 25">
                <a:extLst>
                  <a:ext uri="{FF2B5EF4-FFF2-40B4-BE49-F238E27FC236}">
                    <a16:creationId xmlns:a16="http://schemas.microsoft.com/office/drawing/2014/main" id="{8FC161F1-E385-3247-A731-8FBC5426AC93}"/>
                  </a:ext>
                </a:extLst>
              </p:cNvPr>
              <p:cNvSpPr txBox="1"/>
              <p:nvPr/>
            </p:nvSpPr>
            <p:spPr>
              <a:xfrm>
                <a:off x="6412268" y="1207736"/>
                <a:ext cx="2255669" cy="453559"/>
              </a:xfrm>
              <a:prstGeom prst="rect">
                <a:avLst/>
              </a:prstGeom>
              <a:solidFill>
                <a:schemeClr val="accent5">
                  <a:lumMod val="20000"/>
                  <a:lumOff val="80000"/>
                </a:schemeClr>
              </a:solidFill>
              <a:ln>
                <a:solidFill>
                  <a:schemeClr val="accent5">
                    <a:lumMod val="20000"/>
                    <a:lumOff val="80000"/>
                  </a:schemeClr>
                </a:solidFill>
              </a:ln>
            </p:spPr>
            <p:txBody>
              <a:bodyPr wrap="square" rtlCol="0">
                <a:normAutofit fontScale="92500" lnSpcReduction="10000"/>
              </a:bodyPr>
              <a:lstStyle/>
              <a:p>
                <a:pPr algn="ctr">
                  <a:lnSpc>
                    <a:spcPct val="90000"/>
                  </a:lnSpc>
                  <a:spcAft>
                    <a:spcPts val="600"/>
                  </a:spcAft>
                </a:pPr>
                <a:r>
                  <a:rPr lang="en-US" sz="2000" dirty="0">
                    <a:ln>
                      <a:solidFill>
                        <a:schemeClr val="accent5">
                          <a:lumMod val="50000"/>
                        </a:schemeClr>
                      </a:solidFill>
                    </a:ln>
                    <a:solidFill>
                      <a:schemeClr val="accent5">
                        <a:lumMod val="50000"/>
                      </a:schemeClr>
                    </a:solidFill>
                  </a:rPr>
                  <a:t>GIS</a:t>
                </a:r>
              </a:p>
            </p:txBody>
          </p:sp>
        </p:grpSp>
        <p:sp>
          <p:nvSpPr>
            <p:cNvPr id="31" name="TextBox 30">
              <a:extLst>
                <a:ext uri="{FF2B5EF4-FFF2-40B4-BE49-F238E27FC236}">
                  <a16:creationId xmlns:a16="http://schemas.microsoft.com/office/drawing/2014/main" id="{A947EE7A-BD05-6644-9158-8DB19D571DEF}"/>
                </a:ext>
              </a:extLst>
            </p:cNvPr>
            <p:cNvSpPr txBox="1"/>
            <p:nvPr/>
          </p:nvSpPr>
          <p:spPr>
            <a:xfrm>
              <a:off x="7506385" y="3897198"/>
              <a:ext cx="3945722" cy="954107"/>
            </a:xfrm>
            <a:prstGeom prst="rect">
              <a:avLst/>
            </a:prstGeom>
            <a:noFill/>
          </p:spPr>
          <p:txBody>
            <a:bodyPr wrap="square" rtlCol="0">
              <a:spAutoFit/>
            </a:bodyPr>
            <a:lstStyle/>
            <a:p>
              <a:pPr algn="ctr"/>
              <a:r>
                <a:rPr lang="en-CA" sz="1400" b="1" dirty="0"/>
                <a:t>Definition</a:t>
              </a:r>
            </a:p>
            <a:p>
              <a:r>
                <a:rPr lang="en-CA" sz="1400" i="1" dirty="0"/>
                <a:t>Geographic Information System. A system for storing and manipulating geographic information on a computer</a:t>
              </a:r>
              <a:endParaRPr lang="en-US" sz="1400" i="1" dirty="0"/>
            </a:p>
          </p:txBody>
        </p:sp>
      </p:grpSp>
    </p:spTree>
    <p:extLst>
      <p:ext uri="{BB962C8B-B14F-4D97-AF65-F5344CB8AC3E}">
        <p14:creationId xmlns:p14="http://schemas.microsoft.com/office/powerpoint/2010/main" val="1225945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6A01907A-BF04-440F-BA0D-49BC962734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B7438ECC-7C34-F944-8DC0-42B811BB4B0E}"/>
              </a:ext>
            </a:extLst>
          </p:cNvPr>
          <p:cNvSpPr txBox="1"/>
          <p:nvPr/>
        </p:nvSpPr>
        <p:spPr>
          <a:xfrm>
            <a:off x="3478491" y="2844225"/>
            <a:ext cx="4751107" cy="584775"/>
          </a:xfrm>
          <a:prstGeom prst="rect">
            <a:avLst/>
          </a:prstGeom>
          <a:noFill/>
        </p:spPr>
        <p:txBody>
          <a:bodyPr wrap="square" rtlCol="0">
            <a:spAutoFit/>
          </a:bodyPr>
          <a:lstStyle/>
          <a:p>
            <a:r>
              <a:rPr lang="en-US" sz="3200" dirty="0"/>
              <a:t>Geographic Disciplines</a:t>
            </a:r>
          </a:p>
        </p:txBody>
      </p:sp>
      <p:sp>
        <p:nvSpPr>
          <p:cNvPr id="19" name="Oval 18">
            <a:extLst>
              <a:ext uri="{FF2B5EF4-FFF2-40B4-BE49-F238E27FC236}">
                <a16:creationId xmlns:a16="http://schemas.microsoft.com/office/drawing/2014/main" id="{2F160811-519F-0B46-B453-0BFF23A69BBF}"/>
              </a:ext>
            </a:extLst>
          </p:cNvPr>
          <p:cNvSpPr/>
          <p:nvPr/>
        </p:nvSpPr>
        <p:spPr>
          <a:xfrm>
            <a:off x="145941" y="214460"/>
            <a:ext cx="11900118" cy="6429080"/>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3B55160E-F8AF-FA45-AA8C-4514D85D4A83}"/>
              </a:ext>
            </a:extLst>
          </p:cNvPr>
          <p:cNvSpPr/>
          <p:nvPr/>
        </p:nvSpPr>
        <p:spPr>
          <a:xfrm>
            <a:off x="898139" y="866722"/>
            <a:ext cx="7120134" cy="4737457"/>
          </a:xfrm>
          <a:prstGeom prst="ellipse">
            <a:avLst/>
          </a:prstGeom>
          <a:solidFill>
            <a:schemeClr val="accent3"/>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22" name="TextBox 21">
            <a:extLst>
              <a:ext uri="{FF2B5EF4-FFF2-40B4-BE49-F238E27FC236}">
                <a16:creationId xmlns:a16="http://schemas.microsoft.com/office/drawing/2014/main" id="{393A5072-EF21-FF4F-8913-E911ADE29C1F}"/>
              </a:ext>
            </a:extLst>
          </p:cNvPr>
          <p:cNvSpPr txBox="1"/>
          <p:nvPr/>
        </p:nvSpPr>
        <p:spPr>
          <a:xfrm>
            <a:off x="3241434" y="1080380"/>
            <a:ext cx="1980415" cy="294931"/>
          </a:xfrm>
          <a:prstGeom prst="rect">
            <a:avLst/>
          </a:prstGeom>
          <a:solidFill>
            <a:schemeClr val="accent3">
              <a:lumMod val="20000"/>
              <a:lumOff val="80000"/>
            </a:schemeClr>
          </a:solidFill>
        </p:spPr>
        <p:txBody>
          <a:bodyPr wrap="square" rtlCol="0">
            <a:normAutofit lnSpcReduction="10000"/>
          </a:bodyPr>
          <a:lstStyle/>
          <a:p>
            <a:pPr algn="ctr">
              <a:lnSpc>
                <a:spcPct val="90000"/>
              </a:lnSpc>
              <a:spcAft>
                <a:spcPts val="600"/>
              </a:spcAft>
            </a:pPr>
            <a:r>
              <a:rPr lang="en-US" sz="1600" dirty="0">
                <a:ln w="0">
                  <a:solidFill>
                    <a:schemeClr val="accent3">
                      <a:lumMod val="75000"/>
                    </a:schemeClr>
                  </a:solidFill>
                </a:ln>
                <a:solidFill>
                  <a:schemeClr val="accent3">
                    <a:lumMod val="75000"/>
                  </a:schemeClr>
                </a:solidFill>
                <a:effectLst>
                  <a:outerShdw blurRad="38100" dist="19050" dir="2700000" algn="tl" rotWithShape="0">
                    <a:schemeClr val="dk1">
                      <a:alpha val="40000"/>
                    </a:schemeClr>
                  </a:outerShdw>
                </a:effectLst>
              </a:rPr>
              <a:t>CARTOGRAPHY</a:t>
            </a:r>
          </a:p>
        </p:txBody>
      </p:sp>
      <p:sp>
        <p:nvSpPr>
          <p:cNvPr id="24" name="TextBox 23">
            <a:extLst>
              <a:ext uri="{FF2B5EF4-FFF2-40B4-BE49-F238E27FC236}">
                <a16:creationId xmlns:a16="http://schemas.microsoft.com/office/drawing/2014/main" id="{88269E3C-AC08-5349-8E8B-EF3EC9FABFCF}"/>
              </a:ext>
            </a:extLst>
          </p:cNvPr>
          <p:cNvSpPr txBox="1"/>
          <p:nvPr/>
        </p:nvSpPr>
        <p:spPr>
          <a:xfrm>
            <a:off x="5221848" y="385679"/>
            <a:ext cx="1697425" cy="307607"/>
          </a:xfrm>
          <a:prstGeom prst="rect">
            <a:avLst/>
          </a:prstGeom>
          <a:solidFill>
            <a:schemeClr val="tx2">
              <a:lumMod val="20000"/>
              <a:lumOff val="80000"/>
            </a:schemeClr>
          </a:solidFill>
          <a:ln>
            <a:solidFill>
              <a:schemeClr val="tx2"/>
            </a:solidFill>
          </a:ln>
        </p:spPr>
        <p:txBody>
          <a:bodyPr wrap="square" rtlCol="0">
            <a:normAutofit fontScale="85000" lnSpcReduction="10000"/>
          </a:bodyPr>
          <a:lstStyle/>
          <a:p>
            <a:pPr algn="ctr">
              <a:lnSpc>
                <a:spcPct val="90000"/>
              </a:lnSpc>
              <a:spcAft>
                <a:spcPts val="600"/>
              </a:spcAft>
            </a:pPr>
            <a:r>
              <a:rPr lang="en-US" sz="2000" dirty="0">
                <a:ln>
                  <a:solidFill>
                    <a:schemeClr val="tx2"/>
                  </a:solidFill>
                </a:ln>
                <a:solidFill>
                  <a:schemeClr val="tx2"/>
                </a:solidFill>
              </a:rPr>
              <a:t>GEOGRAPHY</a:t>
            </a:r>
          </a:p>
        </p:txBody>
      </p:sp>
      <p:sp>
        <p:nvSpPr>
          <p:cNvPr id="25" name="Oval 24">
            <a:extLst>
              <a:ext uri="{FF2B5EF4-FFF2-40B4-BE49-F238E27FC236}">
                <a16:creationId xmlns:a16="http://schemas.microsoft.com/office/drawing/2014/main" id="{739049C6-040D-D649-B958-F70A466DD17C}"/>
              </a:ext>
            </a:extLst>
          </p:cNvPr>
          <p:cNvSpPr/>
          <p:nvPr/>
        </p:nvSpPr>
        <p:spPr>
          <a:xfrm>
            <a:off x="3572777" y="866723"/>
            <a:ext cx="7934653" cy="5124553"/>
          </a:xfrm>
          <a:prstGeom prst="ellipse">
            <a:avLst/>
          </a:prstGeom>
          <a:solidFill>
            <a:schemeClr val="accent5">
              <a:alpha val="60000"/>
            </a:schemeClr>
          </a:solidFill>
          <a:ln>
            <a:solidFill>
              <a:schemeClr val="accent5">
                <a:lumMod val="5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26" name="TextBox 25">
            <a:extLst>
              <a:ext uri="{FF2B5EF4-FFF2-40B4-BE49-F238E27FC236}">
                <a16:creationId xmlns:a16="http://schemas.microsoft.com/office/drawing/2014/main" id="{8FC161F1-E385-3247-A731-8FBC5426AC93}"/>
              </a:ext>
            </a:extLst>
          </p:cNvPr>
          <p:cNvSpPr txBox="1"/>
          <p:nvPr/>
        </p:nvSpPr>
        <p:spPr>
          <a:xfrm>
            <a:off x="7437079" y="1037039"/>
            <a:ext cx="1333391" cy="338269"/>
          </a:xfrm>
          <a:prstGeom prst="rect">
            <a:avLst/>
          </a:prstGeom>
          <a:solidFill>
            <a:schemeClr val="accent5">
              <a:lumMod val="20000"/>
              <a:lumOff val="80000"/>
            </a:schemeClr>
          </a:solidFill>
          <a:ln>
            <a:solidFill>
              <a:schemeClr val="accent5">
                <a:lumMod val="20000"/>
                <a:lumOff val="80000"/>
              </a:schemeClr>
            </a:solidFill>
          </a:ln>
        </p:spPr>
        <p:txBody>
          <a:bodyPr wrap="square" rtlCol="0">
            <a:normAutofit lnSpcReduction="10000"/>
          </a:bodyPr>
          <a:lstStyle/>
          <a:p>
            <a:pPr algn="ctr">
              <a:lnSpc>
                <a:spcPct val="90000"/>
              </a:lnSpc>
              <a:spcAft>
                <a:spcPts val="600"/>
              </a:spcAft>
            </a:pPr>
            <a:r>
              <a:rPr lang="en-US" sz="2000" dirty="0">
                <a:ln>
                  <a:solidFill>
                    <a:schemeClr val="accent5">
                      <a:lumMod val="50000"/>
                    </a:schemeClr>
                  </a:solidFill>
                </a:ln>
                <a:solidFill>
                  <a:schemeClr val="accent5">
                    <a:lumMod val="50000"/>
                  </a:schemeClr>
                </a:solidFill>
              </a:rPr>
              <a:t>GIS</a:t>
            </a:r>
          </a:p>
        </p:txBody>
      </p:sp>
      <p:sp>
        <p:nvSpPr>
          <p:cNvPr id="27" name="Oval 26">
            <a:extLst>
              <a:ext uri="{FF2B5EF4-FFF2-40B4-BE49-F238E27FC236}">
                <a16:creationId xmlns:a16="http://schemas.microsoft.com/office/drawing/2014/main" id="{7E94413A-7DF5-C048-A064-4A3AE7961E9F}"/>
              </a:ext>
            </a:extLst>
          </p:cNvPr>
          <p:cNvSpPr/>
          <p:nvPr/>
        </p:nvSpPr>
        <p:spPr>
          <a:xfrm>
            <a:off x="4478539" y="1762405"/>
            <a:ext cx="2958540" cy="2992927"/>
          </a:xfrm>
          <a:prstGeom prst="ellipse">
            <a:avLst/>
          </a:prstGeom>
          <a:solidFill>
            <a:schemeClr val="accent4">
              <a:alpha val="90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TextBox 27">
            <a:extLst>
              <a:ext uri="{FF2B5EF4-FFF2-40B4-BE49-F238E27FC236}">
                <a16:creationId xmlns:a16="http://schemas.microsoft.com/office/drawing/2014/main" id="{0695C0CD-B563-9248-A29D-4AF478728D56}"/>
              </a:ext>
            </a:extLst>
          </p:cNvPr>
          <p:cNvSpPr txBox="1"/>
          <p:nvPr/>
        </p:nvSpPr>
        <p:spPr>
          <a:xfrm>
            <a:off x="4659038" y="3087891"/>
            <a:ext cx="2597542" cy="341953"/>
          </a:xfrm>
          <a:prstGeom prst="rect">
            <a:avLst/>
          </a:prstGeom>
          <a:solidFill>
            <a:schemeClr val="accent4">
              <a:lumMod val="20000"/>
              <a:lumOff val="80000"/>
            </a:schemeClr>
          </a:solidFill>
        </p:spPr>
        <p:txBody>
          <a:bodyPr wrap="square" rtlCol="0">
            <a:normAutofit/>
          </a:bodyPr>
          <a:lstStyle/>
          <a:p>
            <a:pPr algn="ctr">
              <a:lnSpc>
                <a:spcPct val="90000"/>
              </a:lnSpc>
              <a:spcAft>
                <a:spcPts val="600"/>
              </a:spcAft>
            </a:pPr>
            <a:r>
              <a:rPr lang="en-US" sz="1600" dirty="0">
                <a:ln>
                  <a:solidFill>
                    <a:schemeClr val="accent4">
                      <a:lumMod val="75000"/>
                    </a:schemeClr>
                  </a:solidFill>
                </a:ln>
                <a:solidFill>
                  <a:schemeClr val="accent4">
                    <a:lumMod val="75000"/>
                  </a:schemeClr>
                </a:solidFill>
              </a:rPr>
              <a:t>DIGITAL CARTOGRAPHY</a:t>
            </a:r>
          </a:p>
        </p:txBody>
      </p:sp>
      <p:sp>
        <p:nvSpPr>
          <p:cNvPr id="6" name="TextBox 5">
            <a:extLst>
              <a:ext uri="{FF2B5EF4-FFF2-40B4-BE49-F238E27FC236}">
                <a16:creationId xmlns:a16="http://schemas.microsoft.com/office/drawing/2014/main" id="{6DA025C3-6F6A-054C-A61A-F640763DC9CB}"/>
              </a:ext>
            </a:extLst>
          </p:cNvPr>
          <p:cNvSpPr txBox="1"/>
          <p:nvPr/>
        </p:nvSpPr>
        <p:spPr>
          <a:xfrm rot="21164375">
            <a:off x="1232441" y="2764726"/>
            <a:ext cx="2271853" cy="646331"/>
          </a:xfrm>
          <a:prstGeom prst="rect">
            <a:avLst/>
          </a:prstGeom>
          <a:noFill/>
        </p:spPr>
        <p:txBody>
          <a:bodyPr wrap="square" rtlCol="0">
            <a:spAutoFit/>
          </a:bodyPr>
          <a:lstStyle/>
          <a:p>
            <a:r>
              <a:rPr lang="en-US" dirty="0"/>
              <a:t>Cartographic Design Principles</a:t>
            </a:r>
          </a:p>
        </p:txBody>
      </p:sp>
      <p:sp>
        <p:nvSpPr>
          <p:cNvPr id="29" name="TextBox 28">
            <a:extLst>
              <a:ext uri="{FF2B5EF4-FFF2-40B4-BE49-F238E27FC236}">
                <a16:creationId xmlns:a16="http://schemas.microsoft.com/office/drawing/2014/main" id="{8DC53C13-ECD9-F846-AF2B-B967876D783D}"/>
              </a:ext>
            </a:extLst>
          </p:cNvPr>
          <p:cNvSpPr txBox="1"/>
          <p:nvPr/>
        </p:nvSpPr>
        <p:spPr>
          <a:xfrm>
            <a:off x="1581787" y="1632002"/>
            <a:ext cx="2306440" cy="923330"/>
          </a:xfrm>
          <a:prstGeom prst="rect">
            <a:avLst/>
          </a:prstGeom>
          <a:noFill/>
        </p:spPr>
        <p:txBody>
          <a:bodyPr wrap="square" rtlCol="0">
            <a:spAutoFit/>
          </a:bodyPr>
          <a:lstStyle/>
          <a:p>
            <a:r>
              <a:rPr lang="en-US" dirty="0"/>
              <a:t>Analog Data</a:t>
            </a:r>
          </a:p>
          <a:p>
            <a:pPr marL="285750" indent="-285750">
              <a:buFont typeface="Arial" panose="020B0604020202020204" pitchFamily="34" charset="0"/>
              <a:buChar char="•"/>
            </a:pPr>
            <a:r>
              <a:rPr lang="en-US" dirty="0"/>
              <a:t>Paper Maps</a:t>
            </a:r>
          </a:p>
          <a:p>
            <a:pPr marL="285750" indent="-285750">
              <a:buFont typeface="Arial" panose="020B0604020202020204" pitchFamily="34" charset="0"/>
              <a:buChar char="•"/>
            </a:pPr>
            <a:r>
              <a:rPr lang="en-US" dirty="0"/>
              <a:t>Written Records</a:t>
            </a:r>
          </a:p>
        </p:txBody>
      </p:sp>
      <p:sp>
        <p:nvSpPr>
          <p:cNvPr id="30" name="TextBox 29">
            <a:extLst>
              <a:ext uri="{FF2B5EF4-FFF2-40B4-BE49-F238E27FC236}">
                <a16:creationId xmlns:a16="http://schemas.microsoft.com/office/drawing/2014/main" id="{CECDBBEE-D8D3-354C-BB14-22B96923BAD3}"/>
              </a:ext>
            </a:extLst>
          </p:cNvPr>
          <p:cNvSpPr txBox="1"/>
          <p:nvPr/>
        </p:nvSpPr>
        <p:spPr>
          <a:xfrm>
            <a:off x="8038939" y="2290942"/>
            <a:ext cx="3131824" cy="923330"/>
          </a:xfrm>
          <a:prstGeom prst="rect">
            <a:avLst/>
          </a:prstGeom>
          <a:noFill/>
        </p:spPr>
        <p:txBody>
          <a:bodyPr wrap="square" rtlCol="0">
            <a:spAutoFit/>
          </a:bodyPr>
          <a:lstStyle/>
          <a:p>
            <a:r>
              <a:rPr lang="en-US" dirty="0"/>
              <a:t>Geospatial Digital Data</a:t>
            </a:r>
          </a:p>
          <a:p>
            <a:pPr marL="285750" indent="-285750">
              <a:buFont typeface="Arial" panose="020B0604020202020204" pitchFamily="34" charset="0"/>
              <a:buChar char="•"/>
            </a:pPr>
            <a:r>
              <a:rPr lang="en-US" dirty="0"/>
              <a:t>Raster</a:t>
            </a:r>
          </a:p>
          <a:p>
            <a:pPr marL="285750" indent="-285750">
              <a:buFont typeface="Arial" panose="020B0604020202020204" pitchFamily="34" charset="0"/>
              <a:buChar char="•"/>
            </a:pPr>
            <a:r>
              <a:rPr lang="en-US" dirty="0"/>
              <a:t>Vector</a:t>
            </a:r>
          </a:p>
        </p:txBody>
      </p:sp>
      <p:sp>
        <p:nvSpPr>
          <p:cNvPr id="32" name="TextBox 31">
            <a:extLst>
              <a:ext uri="{FF2B5EF4-FFF2-40B4-BE49-F238E27FC236}">
                <a16:creationId xmlns:a16="http://schemas.microsoft.com/office/drawing/2014/main" id="{822DE83A-9025-C54E-8F49-CFFFC0922F65}"/>
              </a:ext>
            </a:extLst>
          </p:cNvPr>
          <p:cNvSpPr txBox="1"/>
          <p:nvPr/>
        </p:nvSpPr>
        <p:spPr>
          <a:xfrm rot="21155981">
            <a:off x="8535811" y="3747832"/>
            <a:ext cx="1871787" cy="369332"/>
          </a:xfrm>
          <a:prstGeom prst="rect">
            <a:avLst/>
          </a:prstGeom>
          <a:noFill/>
        </p:spPr>
        <p:txBody>
          <a:bodyPr wrap="square" rtlCol="0">
            <a:spAutoFit/>
          </a:bodyPr>
          <a:lstStyle/>
          <a:p>
            <a:r>
              <a:rPr lang="en-US" dirty="0"/>
              <a:t>Spatial Analysis</a:t>
            </a:r>
          </a:p>
        </p:txBody>
      </p:sp>
      <p:sp>
        <p:nvSpPr>
          <p:cNvPr id="33" name="TextBox 32">
            <a:extLst>
              <a:ext uri="{FF2B5EF4-FFF2-40B4-BE49-F238E27FC236}">
                <a16:creationId xmlns:a16="http://schemas.microsoft.com/office/drawing/2014/main" id="{D16EAD26-428F-C747-A2AB-B897E0680691}"/>
              </a:ext>
            </a:extLst>
          </p:cNvPr>
          <p:cNvSpPr txBox="1"/>
          <p:nvPr/>
        </p:nvSpPr>
        <p:spPr>
          <a:xfrm rot="21330542">
            <a:off x="1666598" y="3726212"/>
            <a:ext cx="2059744" cy="369332"/>
          </a:xfrm>
          <a:prstGeom prst="rect">
            <a:avLst/>
          </a:prstGeom>
          <a:noFill/>
        </p:spPr>
        <p:txBody>
          <a:bodyPr wrap="square" rtlCol="0">
            <a:spAutoFit/>
          </a:bodyPr>
          <a:lstStyle/>
          <a:p>
            <a:r>
              <a:rPr lang="en-US" dirty="0"/>
              <a:t>Aesthetic Focus</a:t>
            </a:r>
          </a:p>
        </p:txBody>
      </p:sp>
      <p:sp>
        <p:nvSpPr>
          <p:cNvPr id="34" name="TextBox 33">
            <a:extLst>
              <a:ext uri="{FF2B5EF4-FFF2-40B4-BE49-F238E27FC236}">
                <a16:creationId xmlns:a16="http://schemas.microsoft.com/office/drawing/2014/main" id="{5D573B9E-EE58-F347-A84F-377FAAA597D4}"/>
              </a:ext>
            </a:extLst>
          </p:cNvPr>
          <p:cNvSpPr txBox="1"/>
          <p:nvPr/>
        </p:nvSpPr>
        <p:spPr>
          <a:xfrm rot="243644">
            <a:off x="7596965" y="4585072"/>
            <a:ext cx="2869696" cy="646331"/>
          </a:xfrm>
          <a:prstGeom prst="rect">
            <a:avLst/>
          </a:prstGeom>
          <a:noFill/>
        </p:spPr>
        <p:txBody>
          <a:bodyPr wrap="square" rtlCol="0">
            <a:spAutoFit/>
          </a:bodyPr>
          <a:lstStyle/>
          <a:p>
            <a:r>
              <a:rPr lang="en-US" dirty="0"/>
              <a:t>Computer / Information Science</a:t>
            </a:r>
          </a:p>
        </p:txBody>
      </p:sp>
      <p:sp>
        <p:nvSpPr>
          <p:cNvPr id="35" name="TextBox 34">
            <a:extLst>
              <a:ext uri="{FF2B5EF4-FFF2-40B4-BE49-F238E27FC236}">
                <a16:creationId xmlns:a16="http://schemas.microsoft.com/office/drawing/2014/main" id="{98F646DF-AEBD-B14F-B7FB-04A9FCFFC66C}"/>
              </a:ext>
            </a:extLst>
          </p:cNvPr>
          <p:cNvSpPr txBox="1"/>
          <p:nvPr/>
        </p:nvSpPr>
        <p:spPr>
          <a:xfrm rot="427936">
            <a:off x="2139742" y="4432167"/>
            <a:ext cx="2059744" cy="646331"/>
          </a:xfrm>
          <a:prstGeom prst="rect">
            <a:avLst/>
          </a:prstGeom>
          <a:noFill/>
        </p:spPr>
        <p:txBody>
          <a:bodyPr wrap="square" rtlCol="0">
            <a:spAutoFit/>
          </a:bodyPr>
          <a:lstStyle/>
          <a:p>
            <a:r>
              <a:rPr lang="en-US" dirty="0"/>
              <a:t>Physical Drawing Techniques</a:t>
            </a:r>
          </a:p>
        </p:txBody>
      </p:sp>
      <p:sp>
        <p:nvSpPr>
          <p:cNvPr id="36" name="TextBox 35">
            <a:extLst>
              <a:ext uri="{FF2B5EF4-FFF2-40B4-BE49-F238E27FC236}">
                <a16:creationId xmlns:a16="http://schemas.microsoft.com/office/drawing/2014/main" id="{6F63FCD0-5057-6747-9562-4B99DA89123B}"/>
              </a:ext>
            </a:extLst>
          </p:cNvPr>
          <p:cNvSpPr txBox="1"/>
          <p:nvPr/>
        </p:nvSpPr>
        <p:spPr>
          <a:xfrm rot="21146321">
            <a:off x="4990220" y="1954769"/>
            <a:ext cx="2221851" cy="646331"/>
          </a:xfrm>
          <a:prstGeom prst="rect">
            <a:avLst/>
          </a:prstGeom>
          <a:noFill/>
        </p:spPr>
        <p:txBody>
          <a:bodyPr wrap="square" rtlCol="0">
            <a:spAutoFit/>
          </a:bodyPr>
          <a:lstStyle/>
          <a:p>
            <a:r>
              <a:rPr lang="en-US" dirty="0"/>
              <a:t>Cartographic Principles</a:t>
            </a:r>
          </a:p>
        </p:txBody>
      </p:sp>
      <p:sp>
        <p:nvSpPr>
          <p:cNvPr id="37" name="TextBox 36">
            <a:extLst>
              <a:ext uri="{FF2B5EF4-FFF2-40B4-BE49-F238E27FC236}">
                <a16:creationId xmlns:a16="http://schemas.microsoft.com/office/drawing/2014/main" id="{F574EE49-9A1F-1449-ADEE-1EAAEDEE663C}"/>
              </a:ext>
            </a:extLst>
          </p:cNvPr>
          <p:cNvSpPr txBox="1"/>
          <p:nvPr/>
        </p:nvSpPr>
        <p:spPr>
          <a:xfrm>
            <a:off x="4897826" y="3732962"/>
            <a:ext cx="2545926" cy="369332"/>
          </a:xfrm>
          <a:prstGeom prst="rect">
            <a:avLst/>
          </a:prstGeom>
          <a:noFill/>
        </p:spPr>
        <p:txBody>
          <a:bodyPr wrap="square" rtlCol="0">
            <a:spAutoFit/>
          </a:bodyPr>
          <a:lstStyle/>
          <a:p>
            <a:r>
              <a:rPr lang="en-US" dirty="0"/>
              <a:t>GIS Implementation</a:t>
            </a:r>
          </a:p>
        </p:txBody>
      </p:sp>
      <p:sp>
        <p:nvSpPr>
          <p:cNvPr id="38" name="TextBox 37">
            <a:extLst>
              <a:ext uri="{FF2B5EF4-FFF2-40B4-BE49-F238E27FC236}">
                <a16:creationId xmlns:a16="http://schemas.microsoft.com/office/drawing/2014/main" id="{8503AAA8-22F9-3146-B5AA-78DF5AE6A645}"/>
              </a:ext>
            </a:extLst>
          </p:cNvPr>
          <p:cNvSpPr txBox="1"/>
          <p:nvPr/>
        </p:nvSpPr>
        <p:spPr>
          <a:xfrm rot="392469">
            <a:off x="8036857" y="1820898"/>
            <a:ext cx="2869696" cy="369332"/>
          </a:xfrm>
          <a:prstGeom prst="rect">
            <a:avLst/>
          </a:prstGeom>
          <a:noFill/>
        </p:spPr>
        <p:txBody>
          <a:bodyPr wrap="square" rtlCol="0">
            <a:spAutoFit/>
          </a:bodyPr>
          <a:lstStyle/>
          <a:p>
            <a:r>
              <a:rPr lang="en-US" dirty="0"/>
              <a:t>GPS-Satellite enabled</a:t>
            </a:r>
          </a:p>
        </p:txBody>
      </p:sp>
    </p:spTree>
    <p:extLst>
      <p:ext uri="{BB962C8B-B14F-4D97-AF65-F5344CB8AC3E}">
        <p14:creationId xmlns:p14="http://schemas.microsoft.com/office/powerpoint/2010/main" val="3786909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1" nodeType="clickEffect">
                                  <p:stCondLst>
                                    <p:cond delay="1000"/>
                                  </p:stCondLst>
                                  <p:childTnLst>
                                    <p:set>
                                      <p:cBhvr>
                                        <p:cTn id="6" dur="1" fill="hold">
                                          <p:stCondLst>
                                            <p:cond delay="0"/>
                                          </p:stCondLst>
                                        </p:cTn>
                                        <p:tgtEl>
                                          <p:spTgt spid="5"/>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100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grpId="0" nodeType="withEffect">
                                  <p:stCondLst>
                                    <p:cond delay="1000"/>
                                  </p:stCondLst>
                                  <p:childTnLst>
                                    <p:set>
                                      <p:cBhvr>
                                        <p:cTn id="12" dur="1" fill="hold">
                                          <p:stCondLst>
                                            <p:cond delay="0"/>
                                          </p:stCondLst>
                                        </p:cTn>
                                        <p:tgtEl>
                                          <p:spTgt spid="2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100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grpId="0" nodeType="withEffect">
                                  <p:stCondLst>
                                    <p:cond delay="100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childTnLst>
                          </p:cTn>
                        </p:par>
                        <p:par>
                          <p:cTn id="23" fill="hold">
                            <p:stCondLst>
                              <p:cond delay="0"/>
                            </p:stCondLst>
                            <p:childTnLst>
                              <p:par>
                                <p:cTn id="24" presetID="1" presetClass="entr" presetSubtype="0" fill="hold" grpId="0" nodeType="afterEffect">
                                  <p:stCondLst>
                                    <p:cond delay="2000"/>
                                  </p:stCondLst>
                                  <p:childTnLst>
                                    <p:set>
                                      <p:cBhvr>
                                        <p:cTn id="25" dur="1" fill="hold">
                                          <p:stCondLst>
                                            <p:cond delay="0"/>
                                          </p:stCondLst>
                                        </p:cTn>
                                        <p:tgtEl>
                                          <p:spTgt spid="6"/>
                                        </p:tgtEl>
                                        <p:attrNameLst>
                                          <p:attrName>style.visibility</p:attrName>
                                        </p:attrNameLst>
                                      </p:cBhvr>
                                      <p:to>
                                        <p:strVal val="visible"/>
                                      </p:to>
                                    </p:set>
                                  </p:childTnLst>
                                </p:cTn>
                              </p:par>
                            </p:childTnLst>
                          </p:cTn>
                        </p:par>
                        <p:par>
                          <p:cTn id="26" fill="hold">
                            <p:stCondLst>
                              <p:cond delay="2000"/>
                            </p:stCondLst>
                            <p:childTnLst>
                              <p:par>
                                <p:cTn id="27" presetID="1" presetClass="entr" presetSubtype="0" fill="hold" grpId="0" nodeType="afterEffect">
                                  <p:stCondLst>
                                    <p:cond delay="2000"/>
                                  </p:stCondLst>
                                  <p:childTnLst>
                                    <p:set>
                                      <p:cBhvr>
                                        <p:cTn id="28" dur="1" fill="hold">
                                          <p:stCondLst>
                                            <p:cond delay="0"/>
                                          </p:stCondLst>
                                        </p:cTn>
                                        <p:tgtEl>
                                          <p:spTgt spid="33"/>
                                        </p:tgtEl>
                                        <p:attrNameLst>
                                          <p:attrName>style.visibility</p:attrName>
                                        </p:attrNameLst>
                                      </p:cBhvr>
                                      <p:to>
                                        <p:strVal val="visible"/>
                                      </p:to>
                                    </p:set>
                                  </p:childTnLst>
                                </p:cTn>
                              </p:par>
                            </p:childTnLst>
                          </p:cTn>
                        </p:par>
                        <p:par>
                          <p:cTn id="29" fill="hold">
                            <p:stCondLst>
                              <p:cond delay="4000"/>
                            </p:stCondLst>
                            <p:childTnLst>
                              <p:par>
                                <p:cTn id="30" presetID="1" presetClass="entr" presetSubtype="0" fill="hold" grpId="0" nodeType="afterEffect">
                                  <p:stCondLst>
                                    <p:cond delay="2000"/>
                                  </p:stCondLst>
                                  <p:childTnLst>
                                    <p:set>
                                      <p:cBhvr>
                                        <p:cTn id="31" dur="1" fill="hold">
                                          <p:stCondLst>
                                            <p:cond delay="0"/>
                                          </p:stCondLst>
                                        </p:cTn>
                                        <p:tgtEl>
                                          <p:spTgt spid="35"/>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25"/>
                                        </p:tgtEl>
                                        <p:attrNameLst>
                                          <p:attrName>style.visibility</p:attrName>
                                        </p:attrNameLst>
                                      </p:cBhvr>
                                      <p:to>
                                        <p:strVal val="visible"/>
                                      </p:to>
                                    </p:set>
                                  </p:childTnLst>
                                </p:cTn>
                              </p:par>
                              <p:par>
                                <p:cTn id="36" presetID="1" presetClass="entr" presetSubtype="0" fill="hold" grpId="0" nodeType="withEffect">
                                  <p:stCondLst>
                                    <p:cond delay="0"/>
                                  </p:stCondLst>
                                  <p:childTnLst>
                                    <p:set>
                                      <p:cBhvr>
                                        <p:cTn id="37" dur="1" fill="hold">
                                          <p:stCondLst>
                                            <p:cond delay="0"/>
                                          </p:stCondLst>
                                        </p:cTn>
                                        <p:tgtEl>
                                          <p:spTgt spid="26"/>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30"/>
                                        </p:tgtEl>
                                        <p:attrNameLst>
                                          <p:attrName>style.visibility</p:attrName>
                                        </p:attrNameLst>
                                      </p:cBhvr>
                                      <p:to>
                                        <p:strVal val="visible"/>
                                      </p:to>
                                    </p:set>
                                  </p:childTnLst>
                                </p:cTn>
                              </p:par>
                            </p:childTnLst>
                          </p:cTn>
                        </p:par>
                        <p:par>
                          <p:cTn id="42" fill="hold">
                            <p:stCondLst>
                              <p:cond delay="0"/>
                            </p:stCondLst>
                            <p:childTnLst>
                              <p:par>
                                <p:cTn id="43" presetID="1" presetClass="entr" presetSubtype="0" fill="hold" grpId="0" nodeType="afterEffect">
                                  <p:stCondLst>
                                    <p:cond delay="2000"/>
                                  </p:stCondLst>
                                  <p:childTnLst>
                                    <p:set>
                                      <p:cBhvr>
                                        <p:cTn id="44" dur="1" fill="hold">
                                          <p:stCondLst>
                                            <p:cond delay="0"/>
                                          </p:stCondLst>
                                        </p:cTn>
                                        <p:tgtEl>
                                          <p:spTgt spid="32"/>
                                        </p:tgtEl>
                                        <p:attrNameLst>
                                          <p:attrName>style.visibility</p:attrName>
                                        </p:attrNameLst>
                                      </p:cBhvr>
                                      <p:to>
                                        <p:strVal val="visible"/>
                                      </p:to>
                                    </p:set>
                                  </p:childTnLst>
                                </p:cTn>
                              </p:par>
                            </p:childTnLst>
                          </p:cTn>
                        </p:par>
                        <p:par>
                          <p:cTn id="45" fill="hold">
                            <p:stCondLst>
                              <p:cond delay="2000"/>
                            </p:stCondLst>
                            <p:childTnLst>
                              <p:par>
                                <p:cTn id="46" presetID="1" presetClass="entr" presetSubtype="0" fill="hold" grpId="0" nodeType="afterEffect">
                                  <p:stCondLst>
                                    <p:cond delay="2000"/>
                                  </p:stCondLst>
                                  <p:childTnLst>
                                    <p:set>
                                      <p:cBhvr>
                                        <p:cTn id="47" dur="1" fill="hold">
                                          <p:stCondLst>
                                            <p:cond delay="0"/>
                                          </p:stCondLst>
                                        </p:cTn>
                                        <p:tgtEl>
                                          <p:spTgt spid="34"/>
                                        </p:tgtEl>
                                        <p:attrNameLst>
                                          <p:attrName>style.visibility</p:attrName>
                                        </p:attrNameLst>
                                      </p:cBhvr>
                                      <p:to>
                                        <p:strVal val="visible"/>
                                      </p:to>
                                    </p:set>
                                  </p:childTnLst>
                                </p:cTn>
                              </p:par>
                            </p:childTnLst>
                          </p:cTn>
                        </p:par>
                        <p:par>
                          <p:cTn id="48" fill="hold">
                            <p:stCondLst>
                              <p:cond delay="4000"/>
                            </p:stCondLst>
                            <p:childTnLst>
                              <p:par>
                                <p:cTn id="49" presetID="1" presetClass="entr" presetSubtype="0" fill="hold" grpId="0" nodeType="afterEffect">
                                  <p:stCondLst>
                                    <p:cond delay="2000"/>
                                  </p:stCondLst>
                                  <p:childTnLst>
                                    <p:set>
                                      <p:cBhvr>
                                        <p:cTn id="50" dur="1" fill="hold">
                                          <p:stCondLst>
                                            <p:cond delay="0"/>
                                          </p:stCondLst>
                                        </p:cTn>
                                        <p:tgtEl>
                                          <p:spTgt spid="38"/>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7"/>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8"/>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37"/>
                                        </p:tgtEl>
                                        <p:attrNameLst>
                                          <p:attrName>style.visibility</p:attrName>
                                        </p:attrNameLst>
                                      </p:cBhvr>
                                      <p:to>
                                        <p:strVal val="visible"/>
                                      </p:to>
                                    </p:set>
                                  </p:childTnLst>
                                </p:cTn>
                              </p:par>
                            </p:childTnLst>
                          </p:cTn>
                        </p:par>
                        <p:par>
                          <p:cTn id="61" fill="hold">
                            <p:stCondLst>
                              <p:cond delay="0"/>
                            </p:stCondLst>
                            <p:childTnLst>
                              <p:par>
                                <p:cTn id="62" presetID="1" presetClass="entr" presetSubtype="0" fill="hold" grpId="0" nodeType="afterEffect">
                                  <p:stCondLst>
                                    <p:cond delay="2000"/>
                                  </p:stCondLst>
                                  <p:childTnLst>
                                    <p:set>
                                      <p:cBhvr>
                                        <p:cTn id="63"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1"/>
      <p:bldP spid="19" grpId="0" animBg="1"/>
      <p:bldP spid="21" grpId="0" animBg="1"/>
      <p:bldP spid="22" grpId="0" animBg="1"/>
      <p:bldP spid="24" grpId="0" animBg="1"/>
      <p:bldP spid="25" grpId="0" animBg="1"/>
      <p:bldP spid="26" grpId="0" animBg="1"/>
      <p:bldP spid="27" grpId="0" animBg="1"/>
      <p:bldP spid="28" grpId="0" animBg="1"/>
      <p:bldP spid="6" grpId="0"/>
      <p:bldP spid="29" grpId="0"/>
      <p:bldP spid="30" grpId="0"/>
      <p:bldP spid="32" grpId="0"/>
      <p:bldP spid="33" grpId="0"/>
      <p:bldP spid="34" grpId="0"/>
      <p:bldP spid="35" grpId="0"/>
      <p:bldP spid="36" grpId="0"/>
      <p:bldP spid="37" grpId="0"/>
      <p:bldP spid="38"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062EF3E-BEB2-4D2E-B691-55D34293D7FC}"/>
              </a:ext>
            </a:extLst>
          </p:cNvPr>
          <p:cNvPicPr>
            <a:picLocks noChangeAspect="1"/>
          </p:cNvPicPr>
          <p:nvPr/>
        </p:nvPicPr>
        <p:blipFill>
          <a:blip r:embed="rId2"/>
          <a:stretch>
            <a:fillRect/>
          </a:stretch>
        </p:blipFill>
        <p:spPr>
          <a:xfrm>
            <a:off x="0" y="1756"/>
            <a:ext cx="12192000" cy="6854488"/>
          </a:xfrm>
          <a:prstGeom prst="rect">
            <a:avLst/>
          </a:prstGeom>
        </p:spPr>
      </p:pic>
      <p:sp>
        <p:nvSpPr>
          <p:cNvPr id="8" name="TextBox 7">
            <a:extLst>
              <a:ext uri="{FF2B5EF4-FFF2-40B4-BE49-F238E27FC236}">
                <a16:creationId xmlns:a16="http://schemas.microsoft.com/office/drawing/2014/main" id="{C9E7CFCA-9BA9-4DFC-8DF6-612A781E9809}"/>
              </a:ext>
            </a:extLst>
          </p:cNvPr>
          <p:cNvSpPr txBox="1"/>
          <p:nvPr/>
        </p:nvSpPr>
        <p:spPr>
          <a:xfrm>
            <a:off x="3954379" y="2390274"/>
            <a:ext cx="184731" cy="369332"/>
          </a:xfrm>
          <a:prstGeom prst="rect">
            <a:avLst/>
          </a:prstGeom>
          <a:noFill/>
        </p:spPr>
        <p:txBody>
          <a:bodyPr wrap="none" rtlCol="0">
            <a:spAutoFit/>
          </a:bodyPr>
          <a:lstStyle/>
          <a:p>
            <a:endParaRPr lang="en-CA" dirty="0"/>
          </a:p>
        </p:txBody>
      </p:sp>
      <p:sp>
        <p:nvSpPr>
          <p:cNvPr id="13" name="TextBox 12">
            <a:extLst>
              <a:ext uri="{FF2B5EF4-FFF2-40B4-BE49-F238E27FC236}">
                <a16:creationId xmlns:a16="http://schemas.microsoft.com/office/drawing/2014/main" id="{E0B67617-F545-4F08-ACAB-6181325914A6}"/>
              </a:ext>
            </a:extLst>
          </p:cNvPr>
          <p:cNvSpPr txBox="1"/>
          <p:nvPr/>
        </p:nvSpPr>
        <p:spPr>
          <a:xfrm>
            <a:off x="119606" y="5806879"/>
            <a:ext cx="1612942" cy="646331"/>
          </a:xfrm>
          <a:prstGeom prst="rect">
            <a:avLst/>
          </a:prstGeom>
          <a:solidFill>
            <a:schemeClr val="bg1">
              <a:lumMod val="85000"/>
              <a:lumOff val="15000"/>
            </a:schemeClr>
          </a:solidFill>
        </p:spPr>
        <p:txBody>
          <a:bodyPr wrap="square" rtlCol="0">
            <a:spAutoFit/>
          </a:bodyPr>
          <a:lstStyle/>
          <a:p>
            <a:r>
              <a:rPr lang="en-CA" dirty="0"/>
              <a:t>Your data layers</a:t>
            </a:r>
          </a:p>
        </p:txBody>
      </p:sp>
      <p:sp>
        <p:nvSpPr>
          <p:cNvPr id="14" name="TextBox 13">
            <a:extLst>
              <a:ext uri="{FF2B5EF4-FFF2-40B4-BE49-F238E27FC236}">
                <a16:creationId xmlns:a16="http://schemas.microsoft.com/office/drawing/2014/main" id="{9D788AAA-5856-4B83-95A6-EC1B3454E81B}"/>
              </a:ext>
            </a:extLst>
          </p:cNvPr>
          <p:cNvSpPr txBox="1"/>
          <p:nvPr/>
        </p:nvSpPr>
        <p:spPr>
          <a:xfrm>
            <a:off x="5154075" y="1772289"/>
            <a:ext cx="1883849" cy="369332"/>
          </a:xfrm>
          <a:prstGeom prst="rect">
            <a:avLst/>
          </a:prstGeom>
          <a:solidFill>
            <a:schemeClr val="bg1">
              <a:lumMod val="85000"/>
              <a:lumOff val="15000"/>
            </a:schemeClr>
          </a:solidFill>
        </p:spPr>
        <p:txBody>
          <a:bodyPr wrap="none" rtlCol="0">
            <a:spAutoFit/>
          </a:bodyPr>
          <a:lstStyle/>
          <a:p>
            <a:r>
              <a:rPr lang="en-CA" dirty="0"/>
              <a:t>Your Map Area</a:t>
            </a:r>
          </a:p>
        </p:txBody>
      </p:sp>
      <p:sp>
        <p:nvSpPr>
          <p:cNvPr id="15" name="TextBox 14">
            <a:extLst>
              <a:ext uri="{FF2B5EF4-FFF2-40B4-BE49-F238E27FC236}">
                <a16:creationId xmlns:a16="http://schemas.microsoft.com/office/drawing/2014/main" id="{CADEBBE1-03FD-464B-9160-0815AD350C76}"/>
              </a:ext>
            </a:extLst>
          </p:cNvPr>
          <p:cNvSpPr txBox="1"/>
          <p:nvPr/>
        </p:nvSpPr>
        <p:spPr>
          <a:xfrm>
            <a:off x="10181242" y="5622213"/>
            <a:ext cx="1649811" cy="369332"/>
          </a:xfrm>
          <a:prstGeom prst="rect">
            <a:avLst/>
          </a:prstGeom>
          <a:solidFill>
            <a:schemeClr val="bg1">
              <a:lumMod val="85000"/>
              <a:lumOff val="15000"/>
            </a:schemeClr>
          </a:solidFill>
        </p:spPr>
        <p:txBody>
          <a:bodyPr wrap="none" rtlCol="0">
            <a:spAutoFit/>
          </a:bodyPr>
          <a:lstStyle/>
          <a:p>
            <a:r>
              <a:rPr lang="en-CA" dirty="0"/>
              <a:t>Analysis Tools</a:t>
            </a:r>
          </a:p>
        </p:txBody>
      </p:sp>
      <p:sp>
        <p:nvSpPr>
          <p:cNvPr id="16" name="TextBox 15">
            <a:extLst>
              <a:ext uri="{FF2B5EF4-FFF2-40B4-BE49-F238E27FC236}">
                <a16:creationId xmlns:a16="http://schemas.microsoft.com/office/drawing/2014/main" id="{17B71A45-26E0-4DCE-9ECA-F905C57478C3}"/>
              </a:ext>
            </a:extLst>
          </p:cNvPr>
          <p:cNvSpPr txBox="1"/>
          <p:nvPr/>
        </p:nvSpPr>
        <p:spPr>
          <a:xfrm>
            <a:off x="119606" y="3267921"/>
            <a:ext cx="1997952" cy="646331"/>
          </a:xfrm>
          <a:prstGeom prst="rect">
            <a:avLst/>
          </a:prstGeom>
          <a:solidFill>
            <a:schemeClr val="bg1">
              <a:lumMod val="85000"/>
              <a:lumOff val="15000"/>
            </a:schemeClr>
          </a:solidFill>
        </p:spPr>
        <p:txBody>
          <a:bodyPr wrap="square" rtlCol="0">
            <a:spAutoFit/>
          </a:bodyPr>
          <a:lstStyle/>
          <a:p>
            <a:r>
              <a:rPr lang="en-CA" dirty="0"/>
              <a:t>Where you add data from</a:t>
            </a:r>
          </a:p>
        </p:txBody>
      </p:sp>
    </p:spTree>
    <p:extLst>
      <p:ext uri="{BB962C8B-B14F-4D97-AF65-F5344CB8AC3E}">
        <p14:creationId xmlns:p14="http://schemas.microsoft.com/office/powerpoint/2010/main" val="34045369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C666AE-D22B-4542-B92C-2DD2CEE14D3B}"/>
              </a:ext>
            </a:extLst>
          </p:cNvPr>
          <p:cNvSpPr>
            <a:spLocks noGrp="1"/>
          </p:cNvSpPr>
          <p:nvPr>
            <p:ph type="title"/>
          </p:nvPr>
        </p:nvSpPr>
        <p:spPr/>
        <p:txBody>
          <a:bodyPr/>
          <a:lstStyle/>
          <a:p>
            <a:r>
              <a:rPr lang="en-CA" dirty="0"/>
              <a:t>Workshop Outline</a:t>
            </a:r>
          </a:p>
        </p:txBody>
      </p:sp>
      <p:pic>
        <p:nvPicPr>
          <p:cNvPr id="4" name="Picture 2" descr="Image result for sfu research commons">
            <a:extLst>
              <a:ext uri="{FF2B5EF4-FFF2-40B4-BE49-F238E27FC236}">
                <a16:creationId xmlns:a16="http://schemas.microsoft.com/office/drawing/2014/main" id="{E8D19E23-1C65-4A12-8A52-E682725727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02887" y="6389785"/>
            <a:ext cx="1789113" cy="468215"/>
          </a:xfrm>
          <a:prstGeom prst="rect">
            <a:avLst/>
          </a:prstGeom>
          <a:noFill/>
          <a:extLst>
            <a:ext uri="{909E8E84-426E-40DD-AFC4-6F175D3DCCD1}">
              <a14:hiddenFill xmlns:a14="http://schemas.microsoft.com/office/drawing/2010/main">
                <a:solidFill>
                  <a:srgbClr val="FFFFFF"/>
                </a:solidFill>
              </a14:hiddenFill>
            </a:ext>
          </a:extLst>
        </p:spPr>
      </p:pic>
      <p:sp>
        <p:nvSpPr>
          <p:cNvPr id="8" name="Subtitle 2">
            <a:extLst>
              <a:ext uri="{FF2B5EF4-FFF2-40B4-BE49-F238E27FC236}">
                <a16:creationId xmlns:a16="http://schemas.microsoft.com/office/drawing/2014/main" id="{568CFA8B-2B87-4695-8042-04331EE8FFF4}"/>
              </a:ext>
            </a:extLst>
          </p:cNvPr>
          <p:cNvSpPr txBox="1">
            <a:spLocks/>
          </p:cNvSpPr>
          <p:nvPr/>
        </p:nvSpPr>
        <p:spPr>
          <a:xfrm>
            <a:off x="818712" y="2222287"/>
            <a:ext cx="10554574" cy="3636511"/>
          </a:xfrm>
          <a:prstGeom prst="rect">
            <a:avLst/>
          </a:prstGeom>
        </p:spPr>
        <p:txBody>
          <a:bodyPr>
            <a:normAutofit/>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r>
              <a:rPr lang="en-CA" dirty="0"/>
              <a:t>Outline</a:t>
            </a:r>
          </a:p>
          <a:p>
            <a:pPr lvl="1"/>
            <a:r>
              <a:rPr lang="en-CA" dirty="0"/>
              <a:t>Introduction to Geography, Cartography, and GIS</a:t>
            </a:r>
          </a:p>
          <a:p>
            <a:pPr lvl="1"/>
            <a:r>
              <a:rPr lang="en-CA" dirty="0"/>
              <a:t>QGIS Environment</a:t>
            </a:r>
          </a:p>
          <a:p>
            <a:pPr lvl="1"/>
            <a:r>
              <a:rPr lang="en-CA" dirty="0"/>
              <a:t>Building a Great Map</a:t>
            </a:r>
          </a:p>
          <a:p>
            <a:pPr lvl="1"/>
            <a:endParaRPr lang="en-CA" dirty="0"/>
          </a:p>
          <a:p>
            <a:r>
              <a:rPr lang="en-CA" dirty="0"/>
              <a:t>I’d rather talk </a:t>
            </a:r>
            <a:r>
              <a:rPr lang="en-CA" b="1" i="1" dirty="0"/>
              <a:t>with</a:t>
            </a:r>
            <a:r>
              <a:rPr lang="en-CA" dirty="0"/>
              <a:t> you than </a:t>
            </a:r>
            <a:r>
              <a:rPr lang="en-CA" b="1" i="1" dirty="0"/>
              <a:t>at</a:t>
            </a:r>
            <a:r>
              <a:rPr lang="en-CA" dirty="0"/>
              <a:t> you, so please ask questions!</a:t>
            </a:r>
          </a:p>
        </p:txBody>
      </p:sp>
    </p:spTree>
    <p:extLst>
      <p:ext uri="{BB962C8B-B14F-4D97-AF65-F5344CB8AC3E}">
        <p14:creationId xmlns:p14="http://schemas.microsoft.com/office/powerpoint/2010/main" val="33965073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C666AE-D22B-4542-B92C-2DD2CEE14D3B}"/>
              </a:ext>
            </a:extLst>
          </p:cNvPr>
          <p:cNvSpPr>
            <a:spLocks noGrp="1"/>
          </p:cNvSpPr>
          <p:nvPr>
            <p:ph type="title"/>
          </p:nvPr>
        </p:nvSpPr>
        <p:spPr/>
        <p:txBody>
          <a:bodyPr/>
          <a:lstStyle/>
          <a:p>
            <a:r>
              <a:rPr lang="en-CA" dirty="0"/>
              <a:t>QGIS</a:t>
            </a:r>
          </a:p>
        </p:txBody>
      </p:sp>
      <p:sp>
        <p:nvSpPr>
          <p:cNvPr id="3" name="Subtitle 2">
            <a:extLst>
              <a:ext uri="{FF2B5EF4-FFF2-40B4-BE49-F238E27FC236}">
                <a16:creationId xmlns:a16="http://schemas.microsoft.com/office/drawing/2014/main" id="{A653ED84-6970-4080-BB79-2AF60FF551C9}"/>
              </a:ext>
            </a:extLst>
          </p:cNvPr>
          <p:cNvSpPr>
            <a:spLocks noGrp="1"/>
          </p:cNvSpPr>
          <p:nvPr>
            <p:ph sz="half" idx="1"/>
          </p:nvPr>
        </p:nvSpPr>
        <p:spPr/>
        <p:txBody>
          <a:bodyPr>
            <a:normAutofit/>
          </a:bodyPr>
          <a:lstStyle/>
          <a:p>
            <a:r>
              <a:rPr lang="en-CA" dirty="0"/>
              <a:t>QGIS </a:t>
            </a:r>
          </a:p>
          <a:p>
            <a:pPr lvl="1"/>
            <a:r>
              <a:rPr lang="en-CA" dirty="0"/>
              <a:t>Open source</a:t>
            </a:r>
          </a:p>
          <a:p>
            <a:pPr lvl="1"/>
            <a:r>
              <a:rPr lang="en-CA" dirty="0"/>
              <a:t>Free</a:t>
            </a:r>
          </a:p>
          <a:p>
            <a:pPr lvl="1"/>
            <a:r>
              <a:rPr lang="en-CA" dirty="0"/>
              <a:t>Plugins, plugins, plugins!</a:t>
            </a:r>
          </a:p>
          <a:p>
            <a:pPr lvl="1"/>
            <a:r>
              <a:rPr lang="en-CA" dirty="0"/>
              <a:t>Highly interoperable</a:t>
            </a:r>
          </a:p>
          <a:p>
            <a:pPr lvl="1"/>
            <a:r>
              <a:rPr lang="en-CA" dirty="0"/>
              <a:t>Great cartography tools</a:t>
            </a:r>
          </a:p>
          <a:p>
            <a:pPr lvl="1"/>
            <a:r>
              <a:rPr lang="en-CA" dirty="0"/>
              <a:t>Not quite as many analysis functions as ArcGIS</a:t>
            </a:r>
          </a:p>
          <a:p>
            <a:pPr lvl="1"/>
            <a:r>
              <a:rPr lang="en-CA" dirty="0"/>
              <a:t>Windows, Linux, Mac, BSD, Android</a:t>
            </a:r>
          </a:p>
          <a:p>
            <a:pPr lvl="1"/>
            <a:endParaRPr lang="en-CA" dirty="0"/>
          </a:p>
        </p:txBody>
      </p:sp>
      <p:pic>
        <p:nvPicPr>
          <p:cNvPr id="4" name="Picture 2" descr="Image result for sfu research commons">
            <a:extLst>
              <a:ext uri="{FF2B5EF4-FFF2-40B4-BE49-F238E27FC236}">
                <a16:creationId xmlns:a16="http://schemas.microsoft.com/office/drawing/2014/main" id="{E8D19E23-1C65-4A12-8A52-E682725727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02887" y="6389785"/>
            <a:ext cx="1789113" cy="4682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04464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176E3C-101D-8F44-85E6-41CBF93113C1}"/>
              </a:ext>
            </a:extLst>
          </p:cNvPr>
          <p:cNvSpPr>
            <a:spLocks noGrp="1"/>
          </p:cNvSpPr>
          <p:nvPr>
            <p:ph type="title"/>
          </p:nvPr>
        </p:nvSpPr>
        <p:spPr/>
        <p:txBody>
          <a:bodyPr/>
          <a:lstStyle/>
          <a:p>
            <a:r>
              <a:rPr lang="en-US" dirty="0"/>
              <a:t>Time to Make a Great Map</a:t>
            </a:r>
          </a:p>
        </p:txBody>
      </p:sp>
      <p:sp>
        <p:nvSpPr>
          <p:cNvPr id="3" name="Content Placeholder 2">
            <a:extLst>
              <a:ext uri="{FF2B5EF4-FFF2-40B4-BE49-F238E27FC236}">
                <a16:creationId xmlns:a16="http://schemas.microsoft.com/office/drawing/2014/main" id="{EBC81D7B-816B-3244-B24A-15C81DD3465E}"/>
              </a:ext>
            </a:extLst>
          </p:cNvPr>
          <p:cNvSpPr>
            <a:spLocks noGrp="1"/>
          </p:cNvSpPr>
          <p:nvPr>
            <p:ph idx="1"/>
          </p:nvPr>
        </p:nvSpPr>
        <p:spPr>
          <a:xfrm>
            <a:off x="309557" y="2244435"/>
            <a:ext cx="4781988" cy="2971801"/>
          </a:xfrm>
        </p:spPr>
        <p:txBody>
          <a:bodyPr>
            <a:normAutofit/>
          </a:bodyPr>
          <a:lstStyle/>
          <a:p>
            <a:pPr marL="0" indent="0">
              <a:buNone/>
            </a:pPr>
            <a:r>
              <a:rPr lang="en-US" b="1" dirty="0"/>
              <a:t>Preparation</a:t>
            </a:r>
          </a:p>
          <a:p>
            <a:r>
              <a:rPr lang="en-US" dirty="0"/>
              <a:t>Download data from:</a:t>
            </a:r>
          </a:p>
          <a:p>
            <a:pPr lvl="1"/>
            <a:r>
              <a:rPr lang="en-US" dirty="0"/>
              <a:t>{data link }</a:t>
            </a:r>
          </a:p>
          <a:p>
            <a:r>
              <a:rPr lang="en-US" dirty="0"/>
              <a:t>Open Instructional Documentation</a:t>
            </a:r>
          </a:p>
          <a:p>
            <a:pPr lvl="1"/>
            <a:r>
              <a:rPr lang="en-US" dirty="0"/>
              <a:t>{Doc link}</a:t>
            </a:r>
          </a:p>
          <a:p>
            <a:r>
              <a:rPr lang="en-US" dirty="0"/>
              <a:t>Open QGIS</a:t>
            </a:r>
          </a:p>
          <a:p>
            <a:pPr marL="0" indent="0">
              <a:buNone/>
            </a:pPr>
            <a:endParaRPr lang="en-US" dirty="0"/>
          </a:p>
        </p:txBody>
      </p:sp>
      <p:sp>
        <p:nvSpPr>
          <p:cNvPr id="4" name="Content Placeholder 2">
            <a:extLst>
              <a:ext uri="{FF2B5EF4-FFF2-40B4-BE49-F238E27FC236}">
                <a16:creationId xmlns:a16="http://schemas.microsoft.com/office/drawing/2014/main" id="{8899D787-36CF-2842-A27A-9F841B520766}"/>
              </a:ext>
            </a:extLst>
          </p:cNvPr>
          <p:cNvSpPr txBox="1">
            <a:spLocks/>
          </p:cNvSpPr>
          <p:nvPr/>
        </p:nvSpPr>
        <p:spPr>
          <a:xfrm>
            <a:off x="5091545" y="2244435"/>
            <a:ext cx="6702137" cy="2850572"/>
          </a:xfrm>
          <a:prstGeom prst="rect">
            <a:avLst/>
          </a:prstGeom>
          <a:effectLst>
            <a:outerShdw blurRad="50800" dir="14400000">
              <a:srgbClr val="000000">
                <a:alpha val="40000"/>
              </a:srgbClr>
            </a:outerShdw>
          </a:effectLst>
        </p:spPr>
        <p:txBody>
          <a:bodyPr vert="horz" lIns="91440" tIns="45720" rIns="91440" bIns="45720" rtlCol="0" anchor="ctr">
            <a:normAutofit/>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pPr marL="0" indent="0">
              <a:buFont typeface="Wingdings 2" charset="2"/>
              <a:buNone/>
            </a:pPr>
            <a:r>
              <a:rPr lang="en-US" b="1" dirty="0"/>
              <a:t>Live Instruction</a:t>
            </a:r>
          </a:p>
          <a:p>
            <a:r>
              <a:rPr lang="en-US" dirty="0"/>
              <a:t>I will run through the example</a:t>
            </a:r>
          </a:p>
          <a:p>
            <a:r>
              <a:rPr lang="en-US" dirty="0"/>
              <a:t>Follow along with me and I’ll pause periodically so you can implement the steps</a:t>
            </a:r>
          </a:p>
          <a:p>
            <a:r>
              <a:rPr lang="en-US" dirty="0"/>
              <a:t>If you get stuck or fall behind, let me know and I can backtrack</a:t>
            </a:r>
          </a:p>
          <a:p>
            <a:r>
              <a:rPr lang="en-US" dirty="0"/>
              <a:t>There will be time at the end for general questions</a:t>
            </a:r>
          </a:p>
        </p:txBody>
      </p:sp>
    </p:spTree>
    <p:extLst>
      <p:ext uri="{BB962C8B-B14F-4D97-AF65-F5344CB8AC3E}">
        <p14:creationId xmlns:p14="http://schemas.microsoft.com/office/powerpoint/2010/main" val="817292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C666AE-D22B-4542-B92C-2DD2CEE14D3B}"/>
              </a:ext>
            </a:extLst>
          </p:cNvPr>
          <p:cNvSpPr>
            <a:spLocks noGrp="1"/>
          </p:cNvSpPr>
          <p:nvPr>
            <p:ph type="ctrTitle"/>
          </p:nvPr>
        </p:nvSpPr>
        <p:spPr/>
        <p:txBody>
          <a:bodyPr/>
          <a:lstStyle/>
          <a:p>
            <a:r>
              <a:rPr lang="en-CA" dirty="0"/>
              <a:t>Why are you here?</a:t>
            </a:r>
          </a:p>
        </p:txBody>
      </p:sp>
      <p:pic>
        <p:nvPicPr>
          <p:cNvPr id="4" name="Picture 2" descr="Image result for sfu research commons">
            <a:extLst>
              <a:ext uri="{FF2B5EF4-FFF2-40B4-BE49-F238E27FC236}">
                <a16:creationId xmlns:a16="http://schemas.microsoft.com/office/drawing/2014/main" id="{E8D19E23-1C65-4A12-8A52-E682725727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02887" y="6389785"/>
            <a:ext cx="1789113" cy="4682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59013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6A01907A-BF04-440F-BA0D-49BC962734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B7438ECC-7C34-F944-8DC0-42B811BB4B0E}"/>
              </a:ext>
            </a:extLst>
          </p:cNvPr>
          <p:cNvSpPr txBox="1"/>
          <p:nvPr/>
        </p:nvSpPr>
        <p:spPr>
          <a:xfrm>
            <a:off x="4662647" y="-1443"/>
            <a:ext cx="2896240" cy="584775"/>
          </a:xfrm>
          <a:prstGeom prst="rect">
            <a:avLst/>
          </a:prstGeom>
          <a:noFill/>
        </p:spPr>
        <p:txBody>
          <a:bodyPr wrap="square" rtlCol="0">
            <a:spAutoFit/>
          </a:bodyPr>
          <a:lstStyle/>
          <a:p>
            <a:r>
              <a:rPr lang="en-US" sz="3200" dirty="0"/>
              <a:t>Area of Study</a:t>
            </a:r>
          </a:p>
        </p:txBody>
      </p:sp>
      <p:grpSp>
        <p:nvGrpSpPr>
          <p:cNvPr id="10" name="Group 9">
            <a:extLst>
              <a:ext uri="{FF2B5EF4-FFF2-40B4-BE49-F238E27FC236}">
                <a16:creationId xmlns:a16="http://schemas.microsoft.com/office/drawing/2014/main" id="{DCFA0BFD-99C7-DE49-B604-99453DE9DA0E}"/>
              </a:ext>
            </a:extLst>
          </p:cNvPr>
          <p:cNvGrpSpPr/>
          <p:nvPr/>
        </p:nvGrpSpPr>
        <p:grpSpPr>
          <a:xfrm>
            <a:off x="3647634" y="657313"/>
            <a:ext cx="4896731" cy="3822834"/>
            <a:chOff x="3662402" y="895465"/>
            <a:chExt cx="4896731" cy="3822834"/>
          </a:xfrm>
        </p:grpSpPr>
        <p:grpSp>
          <p:nvGrpSpPr>
            <p:cNvPr id="7" name="Group 6">
              <a:extLst>
                <a:ext uri="{FF2B5EF4-FFF2-40B4-BE49-F238E27FC236}">
                  <a16:creationId xmlns:a16="http://schemas.microsoft.com/office/drawing/2014/main" id="{8FA6CC8A-9A92-2E41-AB54-6F0D6EE9C6AB}"/>
                </a:ext>
              </a:extLst>
            </p:cNvPr>
            <p:cNvGrpSpPr/>
            <p:nvPr/>
          </p:nvGrpSpPr>
          <p:grpSpPr>
            <a:xfrm>
              <a:off x="3662402" y="895465"/>
              <a:ext cx="4896731" cy="3822834"/>
              <a:chOff x="343238" y="415734"/>
              <a:chExt cx="11900118" cy="6429080"/>
            </a:xfrm>
          </p:grpSpPr>
          <p:sp>
            <p:nvSpPr>
              <p:cNvPr id="19" name="Oval 18">
                <a:extLst>
                  <a:ext uri="{FF2B5EF4-FFF2-40B4-BE49-F238E27FC236}">
                    <a16:creationId xmlns:a16="http://schemas.microsoft.com/office/drawing/2014/main" id="{2F160811-519F-0B46-B453-0BFF23A69BBF}"/>
                  </a:ext>
                </a:extLst>
              </p:cNvPr>
              <p:cNvSpPr/>
              <p:nvPr/>
            </p:nvSpPr>
            <p:spPr>
              <a:xfrm>
                <a:off x="343238" y="415734"/>
                <a:ext cx="11900118" cy="6429080"/>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88269E3C-AC08-5349-8E8B-EF3EC9FABFCF}"/>
                  </a:ext>
                </a:extLst>
              </p:cNvPr>
              <p:cNvSpPr txBox="1"/>
              <p:nvPr/>
            </p:nvSpPr>
            <p:spPr>
              <a:xfrm>
                <a:off x="4021058" y="838341"/>
                <a:ext cx="4472702" cy="610841"/>
              </a:xfrm>
              <a:prstGeom prst="rect">
                <a:avLst/>
              </a:prstGeom>
              <a:solidFill>
                <a:schemeClr val="tx2">
                  <a:lumMod val="20000"/>
                  <a:lumOff val="80000"/>
                </a:schemeClr>
              </a:solidFill>
              <a:ln>
                <a:solidFill>
                  <a:schemeClr val="tx2"/>
                </a:solidFill>
              </a:ln>
            </p:spPr>
            <p:txBody>
              <a:bodyPr wrap="square" rtlCol="0">
                <a:normAutofit lnSpcReduction="10000"/>
              </a:bodyPr>
              <a:lstStyle/>
              <a:p>
                <a:pPr algn="ctr">
                  <a:lnSpc>
                    <a:spcPct val="90000"/>
                  </a:lnSpc>
                  <a:spcAft>
                    <a:spcPts val="600"/>
                  </a:spcAft>
                </a:pPr>
                <a:r>
                  <a:rPr lang="en-US" sz="2000" dirty="0">
                    <a:ln>
                      <a:solidFill>
                        <a:schemeClr val="tx2"/>
                      </a:solidFill>
                    </a:ln>
                    <a:solidFill>
                      <a:schemeClr val="tx2"/>
                    </a:solidFill>
                  </a:rPr>
                  <a:t>GEOGRAPHY</a:t>
                </a:r>
              </a:p>
            </p:txBody>
          </p:sp>
        </p:grpSp>
        <p:sp>
          <p:nvSpPr>
            <p:cNvPr id="8" name="TextBox 7">
              <a:extLst>
                <a:ext uri="{FF2B5EF4-FFF2-40B4-BE49-F238E27FC236}">
                  <a16:creationId xmlns:a16="http://schemas.microsoft.com/office/drawing/2014/main" id="{524E84FC-5ABC-114D-90A8-FC1DAC0773DF}"/>
                </a:ext>
              </a:extLst>
            </p:cNvPr>
            <p:cNvSpPr txBox="1"/>
            <p:nvPr/>
          </p:nvSpPr>
          <p:spPr>
            <a:xfrm>
              <a:off x="4159878" y="1659388"/>
              <a:ext cx="3945722" cy="1600438"/>
            </a:xfrm>
            <a:prstGeom prst="rect">
              <a:avLst/>
            </a:prstGeom>
            <a:noFill/>
          </p:spPr>
          <p:txBody>
            <a:bodyPr wrap="square" rtlCol="0">
              <a:spAutoFit/>
            </a:bodyPr>
            <a:lstStyle/>
            <a:p>
              <a:pPr algn="ctr"/>
              <a:r>
                <a:rPr lang="en-CA" sz="1400" b="1" dirty="0"/>
                <a:t>Definition</a:t>
              </a:r>
            </a:p>
            <a:p>
              <a:r>
                <a:rPr lang="en-CA" sz="1400" i="1" dirty="0"/>
                <a:t>The study of the physical features of the earth and its atmosphere, and of human activity as it affects and is affected by these, including the distribution of populations and resources, land use, and industries.</a:t>
              </a:r>
              <a:endParaRPr lang="en-US" sz="1400" i="1" dirty="0"/>
            </a:p>
          </p:txBody>
        </p:sp>
      </p:grpSp>
      <p:grpSp>
        <p:nvGrpSpPr>
          <p:cNvPr id="12" name="Group 11">
            <a:extLst>
              <a:ext uri="{FF2B5EF4-FFF2-40B4-BE49-F238E27FC236}">
                <a16:creationId xmlns:a16="http://schemas.microsoft.com/office/drawing/2014/main" id="{19A0D36E-938B-2F42-A12F-3028C755C48D}"/>
              </a:ext>
            </a:extLst>
          </p:cNvPr>
          <p:cNvGrpSpPr/>
          <p:nvPr/>
        </p:nvGrpSpPr>
        <p:grpSpPr>
          <a:xfrm>
            <a:off x="41782" y="3068000"/>
            <a:ext cx="4896730" cy="3822834"/>
            <a:chOff x="337867" y="3005436"/>
            <a:chExt cx="4896730" cy="3822834"/>
          </a:xfrm>
        </p:grpSpPr>
        <p:grpSp>
          <p:nvGrpSpPr>
            <p:cNvPr id="2" name="Group 1">
              <a:extLst>
                <a:ext uri="{FF2B5EF4-FFF2-40B4-BE49-F238E27FC236}">
                  <a16:creationId xmlns:a16="http://schemas.microsoft.com/office/drawing/2014/main" id="{2C733E6A-3C90-C241-8A66-0E88F394B0B7}"/>
                </a:ext>
              </a:extLst>
            </p:cNvPr>
            <p:cNvGrpSpPr/>
            <p:nvPr/>
          </p:nvGrpSpPr>
          <p:grpSpPr>
            <a:xfrm>
              <a:off x="337867" y="3005436"/>
              <a:ext cx="4896730" cy="3822834"/>
              <a:chOff x="898139" y="866722"/>
              <a:chExt cx="7120134" cy="4737457"/>
            </a:xfrm>
          </p:grpSpPr>
          <p:sp>
            <p:nvSpPr>
              <p:cNvPr id="21" name="Oval 20">
                <a:extLst>
                  <a:ext uri="{FF2B5EF4-FFF2-40B4-BE49-F238E27FC236}">
                    <a16:creationId xmlns:a16="http://schemas.microsoft.com/office/drawing/2014/main" id="{3B55160E-F8AF-FA45-AA8C-4514D85D4A83}"/>
                  </a:ext>
                </a:extLst>
              </p:cNvPr>
              <p:cNvSpPr/>
              <p:nvPr/>
            </p:nvSpPr>
            <p:spPr>
              <a:xfrm>
                <a:off x="898139" y="866722"/>
                <a:ext cx="7120134" cy="4737457"/>
              </a:xfrm>
              <a:prstGeom prst="ellipse">
                <a:avLst/>
              </a:prstGeom>
              <a:solidFill>
                <a:schemeClr val="accent3"/>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22" name="TextBox 21">
                <a:extLst>
                  <a:ext uri="{FF2B5EF4-FFF2-40B4-BE49-F238E27FC236}">
                    <a16:creationId xmlns:a16="http://schemas.microsoft.com/office/drawing/2014/main" id="{393A5072-EF21-FF4F-8913-E911ADE29C1F}"/>
                  </a:ext>
                </a:extLst>
              </p:cNvPr>
              <p:cNvSpPr txBox="1"/>
              <p:nvPr/>
            </p:nvSpPr>
            <p:spPr>
              <a:xfrm>
                <a:off x="2986703" y="1164880"/>
                <a:ext cx="2745506" cy="453490"/>
              </a:xfrm>
              <a:prstGeom prst="rect">
                <a:avLst/>
              </a:prstGeom>
              <a:solidFill>
                <a:schemeClr val="accent3">
                  <a:lumMod val="20000"/>
                  <a:lumOff val="80000"/>
                </a:schemeClr>
              </a:solidFill>
            </p:spPr>
            <p:txBody>
              <a:bodyPr wrap="square" rtlCol="0">
                <a:normAutofit/>
              </a:bodyPr>
              <a:lstStyle/>
              <a:p>
                <a:pPr algn="ctr">
                  <a:lnSpc>
                    <a:spcPct val="90000"/>
                  </a:lnSpc>
                  <a:spcAft>
                    <a:spcPts val="600"/>
                  </a:spcAft>
                </a:pPr>
                <a:r>
                  <a:rPr lang="en-US" sz="1600" dirty="0">
                    <a:ln w="0">
                      <a:solidFill>
                        <a:schemeClr val="accent3">
                          <a:lumMod val="75000"/>
                        </a:schemeClr>
                      </a:solidFill>
                    </a:ln>
                    <a:solidFill>
                      <a:schemeClr val="accent3">
                        <a:lumMod val="75000"/>
                      </a:schemeClr>
                    </a:solidFill>
                    <a:effectLst>
                      <a:outerShdw blurRad="38100" dist="19050" dir="2700000" algn="tl" rotWithShape="0">
                        <a:schemeClr val="dk1">
                          <a:alpha val="40000"/>
                        </a:schemeClr>
                      </a:outerShdw>
                    </a:effectLst>
                  </a:rPr>
                  <a:t>CARTOGRAPHY</a:t>
                </a:r>
              </a:p>
            </p:txBody>
          </p:sp>
        </p:grpSp>
        <p:sp>
          <p:nvSpPr>
            <p:cNvPr id="9" name="TextBox 8">
              <a:extLst>
                <a:ext uri="{FF2B5EF4-FFF2-40B4-BE49-F238E27FC236}">
                  <a16:creationId xmlns:a16="http://schemas.microsoft.com/office/drawing/2014/main" id="{40F7332C-23BB-9B41-8B9E-680781D8D614}"/>
                </a:ext>
              </a:extLst>
            </p:cNvPr>
            <p:cNvSpPr txBox="1"/>
            <p:nvPr/>
          </p:nvSpPr>
          <p:spPr>
            <a:xfrm>
              <a:off x="1226127" y="4023749"/>
              <a:ext cx="2836718" cy="923330"/>
            </a:xfrm>
            <a:prstGeom prst="rect">
              <a:avLst/>
            </a:prstGeom>
            <a:noFill/>
          </p:spPr>
          <p:txBody>
            <a:bodyPr wrap="square" rtlCol="0">
              <a:spAutoFit/>
            </a:bodyPr>
            <a:lstStyle/>
            <a:p>
              <a:pPr algn="ctr"/>
              <a:r>
                <a:rPr lang="en-US" b="1" dirty="0"/>
                <a:t>Definition</a:t>
              </a:r>
            </a:p>
            <a:p>
              <a:pPr algn="ctr"/>
              <a:r>
                <a:rPr lang="en-US" i="1" dirty="0"/>
                <a:t>The science or practice of drawing maps</a:t>
              </a:r>
            </a:p>
          </p:txBody>
        </p:sp>
      </p:grpSp>
      <p:grpSp>
        <p:nvGrpSpPr>
          <p:cNvPr id="11" name="Group 10">
            <a:extLst>
              <a:ext uri="{FF2B5EF4-FFF2-40B4-BE49-F238E27FC236}">
                <a16:creationId xmlns:a16="http://schemas.microsoft.com/office/drawing/2014/main" id="{F66AA815-47B2-6249-98E9-066EA74EB673}"/>
              </a:ext>
            </a:extLst>
          </p:cNvPr>
          <p:cNvGrpSpPr/>
          <p:nvPr/>
        </p:nvGrpSpPr>
        <p:grpSpPr>
          <a:xfrm>
            <a:off x="7283022" y="3035166"/>
            <a:ext cx="4896731" cy="3822834"/>
            <a:chOff x="7030881" y="3005436"/>
            <a:chExt cx="4896731" cy="3822834"/>
          </a:xfrm>
        </p:grpSpPr>
        <p:grpSp>
          <p:nvGrpSpPr>
            <p:cNvPr id="3" name="Group 2">
              <a:extLst>
                <a:ext uri="{FF2B5EF4-FFF2-40B4-BE49-F238E27FC236}">
                  <a16:creationId xmlns:a16="http://schemas.microsoft.com/office/drawing/2014/main" id="{828DCEC2-AF01-2B4D-94DC-1D252BB11B18}"/>
                </a:ext>
              </a:extLst>
            </p:cNvPr>
            <p:cNvGrpSpPr/>
            <p:nvPr/>
          </p:nvGrpSpPr>
          <p:grpSpPr>
            <a:xfrm>
              <a:off x="7030881" y="3005436"/>
              <a:ext cx="4896731" cy="3822834"/>
              <a:chOff x="3572777" y="866723"/>
              <a:chExt cx="7934653" cy="5124553"/>
            </a:xfrm>
          </p:grpSpPr>
          <p:sp>
            <p:nvSpPr>
              <p:cNvPr id="25" name="Oval 24">
                <a:extLst>
                  <a:ext uri="{FF2B5EF4-FFF2-40B4-BE49-F238E27FC236}">
                    <a16:creationId xmlns:a16="http://schemas.microsoft.com/office/drawing/2014/main" id="{739049C6-040D-D649-B958-F70A466DD17C}"/>
                  </a:ext>
                </a:extLst>
              </p:cNvPr>
              <p:cNvSpPr/>
              <p:nvPr/>
            </p:nvSpPr>
            <p:spPr>
              <a:xfrm>
                <a:off x="3572777" y="866723"/>
                <a:ext cx="7934653" cy="5124553"/>
              </a:xfrm>
              <a:prstGeom prst="ellipse">
                <a:avLst/>
              </a:prstGeom>
              <a:solidFill>
                <a:schemeClr val="accent5"/>
              </a:solidFill>
              <a:ln>
                <a:solidFill>
                  <a:schemeClr val="accent5">
                    <a:lumMod val="5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26" name="TextBox 25">
                <a:extLst>
                  <a:ext uri="{FF2B5EF4-FFF2-40B4-BE49-F238E27FC236}">
                    <a16:creationId xmlns:a16="http://schemas.microsoft.com/office/drawing/2014/main" id="{8FC161F1-E385-3247-A731-8FBC5426AC93}"/>
                  </a:ext>
                </a:extLst>
              </p:cNvPr>
              <p:cNvSpPr txBox="1"/>
              <p:nvPr/>
            </p:nvSpPr>
            <p:spPr>
              <a:xfrm>
                <a:off x="6412268" y="1207736"/>
                <a:ext cx="2255669" cy="453559"/>
              </a:xfrm>
              <a:prstGeom prst="rect">
                <a:avLst/>
              </a:prstGeom>
              <a:solidFill>
                <a:schemeClr val="accent5">
                  <a:lumMod val="20000"/>
                  <a:lumOff val="80000"/>
                </a:schemeClr>
              </a:solidFill>
              <a:ln>
                <a:solidFill>
                  <a:schemeClr val="accent5">
                    <a:lumMod val="20000"/>
                    <a:lumOff val="80000"/>
                  </a:schemeClr>
                </a:solidFill>
              </a:ln>
            </p:spPr>
            <p:txBody>
              <a:bodyPr wrap="square" rtlCol="0">
                <a:normAutofit fontScale="92500" lnSpcReduction="10000"/>
              </a:bodyPr>
              <a:lstStyle/>
              <a:p>
                <a:pPr algn="ctr">
                  <a:lnSpc>
                    <a:spcPct val="90000"/>
                  </a:lnSpc>
                  <a:spcAft>
                    <a:spcPts val="600"/>
                  </a:spcAft>
                </a:pPr>
                <a:r>
                  <a:rPr lang="en-US" sz="2000" dirty="0">
                    <a:ln>
                      <a:solidFill>
                        <a:schemeClr val="accent5">
                          <a:lumMod val="50000"/>
                        </a:schemeClr>
                      </a:solidFill>
                    </a:ln>
                    <a:solidFill>
                      <a:schemeClr val="accent5">
                        <a:lumMod val="50000"/>
                      </a:schemeClr>
                    </a:solidFill>
                  </a:rPr>
                  <a:t>GIS</a:t>
                </a:r>
              </a:p>
            </p:txBody>
          </p:sp>
        </p:grpSp>
        <p:sp>
          <p:nvSpPr>
            <p:cNvPr id="31" name="TextBox 30">
              <a:extLst>
                <a:ext uri="{FF2B5EF4-FFF2-40B4-BE49-F238E27FC236}">
                  <a16:creationId xmlns:a16="http://schemas.microsoft.com/office/drawing/2014/main" id="{A947EE7A-BD05-6644-9158-8DB19D571DEF}"/>
                </a:ext>
              </a:extLst>
            </p:cNvPr>
            <p:cNvSpPr txBox="1"/>
            <p:nvPr/>
          </p:nvSpPr>
          <p:spPr>
            <a:xfrm>
              <a:off x="7506385" y="3897198"/>
              <a:ext cx="3945722" cy="954107"/>
            </a:xfrm>
            <a:prstGeom prst="rect">
              <a:avLst/>
            </a:prstGeom>
            <a:noFill/>
          </p:spPr>
          <p:txBody>
            <a:bodyPr wrap="square" rtlCol="0">
              <a:spAutoFit/>
            </a:bodyPr>
            <a:lstStyle/>
            <a:p>
              <a:pPr algn="ctr"/>
              <a:r>
                <a:rPr lang="en-CA" sz="1400" b="1" dirty="0"/>
                <a:t>Definition</a:t>
              </a:r>
            </a:p>
            <a:p>
              <a:r>
                <a:rPr lang="en-CA" sz="1400" i="1" dirty="0"/>
                <a:t>Geographic Information System. A system for storing and manipulating geographic information on a computer</a:t>
              </a:r>
              <a:endParaRPr lang="en-US" sz="1400" i="1" dirty="0"/>
            </a:p>
          </p:txBody>
        </p:sp>
      </p:grpSp>
    </p:spTree>
    <p:extLst>
      <p:ext uri="{BB962C8B-B14F-4D97-AF65-F5344CB8AC3E}">
        <p14:creationId xmlns:p14="http://schemas.microsoft.com/office/powerpoint/2010/main" val="10341711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29BED-D9EA-3240-9828-1E629FBB316B}"/>
              </a:ext>
            </a:extLst>
          </p:cNvPr>
          <p:cNvSpPr>
            <a:spLocks noGrp="1"/>
          </p:cNvSpPr>
          <p:nvPr>
            <p:ph type="title"/>
          </p:nvPr>
        </p:nvSpPr>
        <p:spPr/>
        <p:txBody>
          <a:bodyPr/>
          <a:lstStyle/>
          <a:p>
            <a:r>
              <a:rPr lang="en-US" dirty="0"/>
              <a:t>First Law of Geography</a:t>
            </a:r>
          </a:p>
        </p:txBody>
      </p:sp>
      <p:sp>
        <p:nvSpPr>
          <p:cNvPr id="3" name="Content Placeholder 2">
            <a:extLst>
              <a:ext uri="{FF2B5EF4-FFF2-40B4-BE49-F238E27FC236}">
                <a16:creationId xmlns:a16="http://schemas.microsoft.com/office/drawing/2014/main" id="{C081F58A-E14A-F240-8174-EFE5150BB00E}"/>
              </a:ext>
            </a:extLst>
          </p:cNvPr>
          <p:cNvSpPr>
            <a:spLocks noGrp="1"/>
          </p:cNvSpPr>
          <p:nvPr>
            <p:ph idx="1"/>
          </p:nvPr>
        </p:nvSpPr>
        <p:spPr>
          <a:xfrm>
            <a:off x="810000" y="1684958"/>
            <a:ext cx="10554574" cy="3991477"/>
          </a:xfrm>
        </p:spPr>
        <p:txBody>
          <a:bodyPr>
            <a:normAutofit/>
          </a:bodyPr>
          <a:lstStyle/>
          <a:p>
            <a:r>
              <a:rPr lang="en-US" sz="3200" dirty="0"/>
              <a:t>‘Everything is related to everything else. But near things are more related than distant things.’</a:t>
            </a:r>
          </a:p>
          <a:p>
            <a:pPr lvl="2"/>
            <a:r>
              <a:rPr lang="en-US" sz="2800" dirty="0"/>
              <a:t>Tobler, 1969</a:t>
            </a:r>
          </a:p>
        </p:txBody>
      </p:sp>
      <p:sp>
        <p:nvSpPr>
          <p:cNvPr id="7" name="TextBox 6">
            <a:extLst>
              <a:ext uri="{FF2B5EF4-FFF2-40B4-BE49-F238E27FC236}">
                <a16:creationId xmlns:a16="http://schemas.microsoft.com/office/drawing/2014/main" id="{9CC03788-86DE-E547-8846-4AF1DC82719D}"/>
              </a:ext>
            </a:extLst>
          </p:cNvPr>
          <p:cNvSpPr txBox="1"/>
          <p:nvPr/>
        </p:nvSpPr>
        <p:spPr>
          <a:xfrm>
            <a:off x="1508287" y="5307103"/>
            <a:ext cx="8729222" cy="369332"/>
          </a:xfrm>
          <a:prstGeom prst="rect">
            <a:avLst/>
          </a:prstGeom>
          <a:noFill/>
        </p:spPr>
        <p:txBody>
          <a:bodyPr wrap="square" rtlCol="0">
            <a:spAutoFit/>
          </a:bodyPr>
          <a:lstStyle/>
          <a:p>
            <a:r>
              <a:rPr lang="en-US" dirty="0"/>
              <a:t>Geographers are interested in the the </a:t>
            </a:r>
            <a:r>
              <a:rPr lang="en-US" b="1" dirty="0"/>
              <a:t>spatial relationships </a:t>
            </a:r>
            <a:r>
              <a:rPr lang="en-US" dirty="0"/>
              <a:t>between things</a:t>
            </a:r>
          </a:p>
        </p:txBody>
      </p:sp>
      <p:sp>
        <p:nvSpPr>
          <p:cNvPr id="8" name="TextBox 7">
            <a:extLst>
              <a:ext uri="{FF2B5EF4-FFF2-40B4-BE49-F238E27FC236}">
                <a16:creationId xmlns:a16="http://schemas.microsoft.com/office/drawing/2014/main" id="{C9448E34-2328-E74F-A0E4-98675DE1BBB4}"/>
              </a:ext>
            </a:extLst>
          </p:cNvPr>
          <p:cNvSpPr txBox="1"/>
          <p:nvPr/>
        </p:nvSpPr>
        <p:spPr>
          <a:xfrm>
            <a:off x="1395167" y="5938887"/>
            <a:ext cx="8493551" cy="646331"/>
          </a:xfrm>
          <a:prstGeom prst="rect">
            <a:avLst/>
          </a:prstGeom>
          <a:noFill/>
        </p:spPr>
        <p:txBody>
          <a:bodyPr wrap="square" rtlCol="0">
            <a:spAutoFit/>
          </a:bodyPr>
          <a:lstStyle/>
          <a:p>
            <a:r>
              <a:rPr lang="en-US" dirty="0"/>
              <a:t>Cartography facilitates the visualization of spatial relationships through mapping</a:t>
            </a:r>
          </a:p>
        </p:txBody>
      </p:sp>
    </p:spTree>
    <p:extLst>
      <p:ext uri="{BB962C8B-B14F-4D97-AF65-F5344CB8AC3E}">
        <p14:creationId xmlns:p14="http://schemas.microsoft.com/office/powerpoint/2010/main" val="2460101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0" name="Freeform 6">
            <a:extLst>
              <a:ext uri="{FF2B5EF4-FFF2-40B4-BE49-F238E27FC236}">
                <a16:creationId xmlns:a16="http://schemas.microsoft.com/office/drawing/2014/main" id="{785CAC15-3286-4EDF-BFCC-8ABD4A6C08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grpSp>
        <p:nvGrpSpPr>
          <p:cNvPr id="22" name="Group 21">
            <a:extLst>
              <a:ext uri="{FF2B5EF4-FFF2-40B4-BE49-F238E27FC236}">
                <a16:creationId xmlns:a16="http://schemas.microsoft.com/office/drawing/2014/main" id="{DE2DD4A6-DC96-421E-9E1C-7CD0D26814F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bwMode="white">
          <a:xfrm>
            <a:off x="-9832" y="4525094"/>
            <a:ext cx="12203151" cy="2344057"/>
            <a:chOff x="0" y="4525094"/>
            <a:chExt cx="12203151" cy="2344057"/>
          </a:xfrm>
        </p:grpSpPr>
        <p:sp>
          <p:nvSpPr>
            <p:cNvPr id="23" name="Freeform 9">
              <a:extLst>
                <a:ext uri="{FF2B5EF4-FFF2-40B4-BE49-F238E27FC236}">
                  <a16:creationId xmlns:a16="http://schemas.microsoft.com/office/drawing/2014/main" id="{5E6BB74D-E85C-4CCB-90CE-0246006405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white">
            <a:xfrm>
              <a:off x="0" y="4525094"/>
              <a:ext cx="12192000" cy="2332906"/>
            </a:xfrm>
            <a:custGeom>
              <a:avLst/>
              <a:gdLst>
                <a:gd name="connsiteX0" fmla="*/ 0 w 12192000"/>
                <a:gd name="connsiteY0" fmla="*/ 0 h 2332906"/>
                <a:gd name="connsiteX1" fmla="*/ 1996017 w 12192000"/>
                <a:gd name="connsiteY1" fmla="*/ 0 h 2332906"/>
                <a:gd name="connsiteX2" fmla="*/ 2377017 w 12192000"/>
                <a:gd name="connsiteY2" fmla="*/ 263783 h 2332906"/>
                <a:gd name="connsiteX3" fmla="*/ 2385484 w 12192000"/>
                <a:gd name="connsiteY3" fmla="*/ 266713 h 2332906"/>
                <a:gd name="connsiteX4" fmla="*/ 2398184 w 12192000"/>
                <a:gd name="connsiteY4" fmla="*/ 271110 h 2332906"/>
                <a:gd name="connsiteX5" fmla="*/ 2410883 w 12192000"/>
                <a:gd name="connsiteY5" fmla="*/ 275506 h 2332906"/>
                <a:gd name="connsiteX6" fmla="*/ 2421467 w 12192000"/>
                <a:gd name="connsiteY6" fmla="*/ 275506 h 2332906"/>
                <a:gd name="connsiteX7" fmla="*/ 2434167 w 12192000"/>
                <a:gd name="connsiteY7" fmla="*/ 275506 h 2332906"/>
                <a:gd name="connsiteX8" fmla="*/ 2444750 w 12192000"/>
                <a:gd name="connsiteY8" fmla="*/ 271110 h 2332906"/>
                <a:gd name="connsiteX9" fmla="*/ 2457450 w 12192000"/>
                <a:gd name="connsiteY9" fmla="*/ 266713 h 2332906"/>
                <a:gd name="connsiteX10" fmla="*/ 2465917 w 12192000"/>
                <a:gd name="connsiteY10" fmla="*/ 263783 h 2332906"/>
                <a:gd name="connsiteX11" fmla="*/ 2846917 w 12192000"/>
                <a:gd name="connsiteY11" fmla="*/ 0 h 2332906"/>
                <a:gd name="connsiteX12" fmla="*/ 12192000 w 12192000"/>
                <a:gd name="connsiteY12" fmla="*/ 0 h 2332906"/>
                <a:gd name="connsiteX13" fmla="*/ 12192000 w 12192000"/>
                <a:gd name="connsiteY13" fmla="*/ 2332906 h 2332906"/>
                <a:gd name="connsiteX14" fmla="*/ 0 w 12192000"/>
                <a:gd name="connsiteY14" fmla="*/ 2332906 h 2332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192000" h="2332906">
                  <a:moveTo>
                    <a:pt x="0" y="0"/>
                  </a:moveTo>
                  <a:lnTo>
                    <a:pt x="1996017" y="0"/>
                  </a:lnTo>
                  <a:lnTo>
                    <a:pt x="2377017" y="263783"/>
                  </a:lnTo>
                  <a:lnTo>
                    <a:pt x="2385484" y="266713"/>
                  </a:lnTo>
                  <a:lnTo>
                    <a:pt x="2398184" y="271110"/>
                  </a:lnTo>
                  <a:lnTo>
                    <a:pt x="2410883" y="275506"/>
                  </a:lnTo>
                  <a:lnTo>
                    <a:pt x="2421467" y="275506"/>
                  </a:lnTo>
                  <a:lnTo>
                    <a:pt x="2434167" y="275506"/>
                  </a:lnTo>
                  <a:lnTo>
                    <a:pt x="2444750" y="271110"/>
                  </a:lnTo>
                  <a:lnTo>
                    <a:pt x="2457450" y="266713"/>
                  </a:lnTo>
                  <a:lnTo>
                    <a:pt x="2465917" y="263783"/>
                  </a:lnTo>
                  <a:lnTo>
                    <a:pt x="2846917" y="0"/>
                  </a:lnTo>
                  <a:lnTo>
                    <a:pt x="12192000" y="0"/>
                  </a:lnTo>
                  <a:lnTo>
                    <a:pt x="12192000" y="2332906"/>
                  </a:lnTo>
                  <a:lnTo>
                    <a:pt x="0" y="2332906"/>
                  </a:lnTo>
                  <a:close/>
                </a:path>
              </a:pathLst>
            </a:custGeom>
            <a:solidFill>
              <a:schemeClr val="bg1">
                <a:lumMod val="85000"/>
                <a:lumOff val="1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Isosceles Triangle 23">
              <a:extLst>
                <a:ext uri="{FF2B5EF4-FFF2-40B4-BE49-F238E27FC236}">
                  <a16:creationId xmlns:a16="http://schemas.microsoft.com/office/drawing/2014/main" id="{52808592-600C-4349-9F27-EC36C0BA4C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white">
            <a:xfrm flipH="1">
              <a:off x="3820" y="4536245"/>
              <a:ext cx="5660999" cy="2332906"/>
            </a:xfrm>
            <a:prstGeom prst="triangle">
              <a:avLst>
                <a:gd name="adj" fmla="val 100000"/>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Isosceles Triangle 24">
              <a:extLst>
                <a:ext uri="{FF2B5EF4-FFF2-40B4-BE49-F238E27FC236}">
                  <a16:creationId xmlns:a16="http://schemas.microsoft.com/office/drawing/2014/main" id="{B5E00D3B-1E29-4E11-BCD3-8E3A56F4BE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white">
            <a:xfrm>
              <a:off x="4813714" y="4536245"/>
              <a:ext cx="7389437" cy="2332906"/>
            </a:xfrm>
            <a:prstGeom prst="triangle">
              <a:avLst>
                <a:gd name="adj" fmla="val 100000"/>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TextBox 7">
            <a:extLst>
              <a:ext uri="{FF2B5EF4-FFF2-40B4-BE49-F238E27FC236}">
                <a16:creationId xmlns:a16="http://schemas.microsoft.com/office/drawing/2014/main" id="{209BB4BE-5B7F-4C33-BC6C-D81BB56C2DCF}"/>
              </a:ext>
            </a:extLst>
          </p:cNvPr>
          <p:cNvSpPr txBox="1"/>
          <p:nvPr/>
        </p:nvSpPr>
        <p:spPr>
          <a:xfrm>
            <a:off x="810001" y="4817533"/>
            <a:ext cx="10572000" cy="779529"/>
          </a:xfrm>
          <a:prstGeom prst="rect">
            <a:avLst/>
          </a:prstGeom>
          <a:effectLst/>
        </p:spPr>
        <p:txBody>
          <a:bodyPr vert="horz" lIns="91440" tIns="45720" rIns="91440" bIns="45720" rtlCol="0" anchor="b">
            <a:normAutofit/>
          </a:bodyPr>
          <a:lstStyle/>
          <a:p>
            <a:pPr>
              <a:spcBef>
                <a:spcPct val="0"/>
              </a:spcBef>
              <a:spcAft>
                <a:spcPts val="600"/>
              </a:spcAft>
              <a:defRPr/>
            </a:pPr>
            <a:r>
              <a:rPr lang="en-US" sz="4000" b="1">
                <a:latin typeface="+mj-lt"/>
                <a:ea typeface="+mj-ea"/>
                <a:cs typeface="+mj-cs"/>
              </a:rPr>
              <a:t>WHAT IS GIS?</a:t>
            </a:r>
          </a:p>
        </p:txBody>
      </p:sp>
      <p:pic>
        <p:nvPicPr>
          <p:cNvPr id="9" name="Picture 8">
            <a:extLst>
              <a:ext uri="{FF2B5EF4-FFF2-40B4-BE49-F238E27FC236}">
                <a16:creationId xmlns:a16="http://schemas.microsoft.com/office/drawing/2014/main" id="{10C6BA16-EF46-420F-91BB-AC975DC018D4}"/>
              </a:ext>
            </a:extLst>
          </p:cNvPr>
          <p:cNvPicPr>
            <a:picLocks noChangeAspect="1"/>
          </p:cNvPicPr>
          <p:nvPr/>
        </p:nvPicPr>
        <p:blipFill rotWithShape="1">
          <a:blip r:embed="rId3"/>
          <a:srcRect l="6522" t="8696" r="4349" b="8704"/>
          <a:stretch/>
        </p:blipFill>
        <p:spPr>
          <a:xfrm>
            <a:off x="635458" y="805010"/>
            <a:ext cx="3531576" cy="3272876"/>
          </a:xfrm>
          <a:prstGeom prst="roundRect">
            <a:avLst>
              <a:gd name="adj" fmla="val 3876"/>
            </a:avLst>
          </a:prstGeom>
          <a:ln>
            <a:solidFill>
              <a:schemeClr val="accent1"/>
            </a:solidFill>
          </a:ln>
          <a:effectLst/>
        </p:spPr>
      </p:pic>
      <p:pic>
        <p:nvPicPr>
          <p:cNvPr id="2" name="Picture 1">
            <a:extLst>
              <a:ext uri="{FF2B5EF4-FFF2-40B4-BE49-F238E27FC236}">
                <a16:creationId xmlns:a16="http://schemas.microsoft.com/office/drawing/2014/main" id="{93D5FD65-0920-48A4-BE13-93791FF9C649}"/>
              </a:ext>
            </a:extLst>
          </p:cNvPr>
          <p:cNvPicPr>
            <a:picLocks noChangeAspect="1"/>
          </p:cNvPicPr>
          <p:nvPr/>
        </p:nvPicPr>
        <p:blipFill>
          <a:blip r:embed="rId4"/>
          <a:stretch>
            <a:fillRect/>
          </a:stretch>
        </p:blipFill>
        <p:spPr>
          <a:xfrm>
            <a:off x="8012852" y="533755"/>
            <a:ext cx="3531576" cy="3531576"/>
          </a:xfrm>
          <a:prstGeom prst="roundRect">
            <a:avLst>
              <a:gd name="adj" fmla="val 3876"/>
            </a:avLst>
          </a:prstGeom>
          <a:ln>
            <a:solidFill>
              <a:schemeClr val="accent1"/>
            </a:solidFill>
          </a:ln>
          <a:effectLst/>
        </p:spPr>
      </p:pic>
      <p:sp>
        <p:nvSpPr>
          <p:cNvPr id="14" name="TextBox 13">
            <a:extLst>
              <a:ext uri="{FF2B5EF4-FFF2-40B4-BE49-F238E27FC236}">
                <a16:creationId xmlns:a16="http://schemas.microsoft.com/office/drawing/2014/main" id="{9A50A125-60E7-42B7-B5D3-4EF1BAE1BB2E}"/>
              </a:ext>
            </a:extLst>
          </p:cNvPr>
          <p:cNvSpPr txBox="1"/>
          <p:nvPr/>
        </p:nvSpPr>
        <p:spPr>
          <a:xfrm>
            <a:off x="8106445" y="3865866"/>
            <a:ext cx="3531576" cy="353157"/>
          </a:xfrm>
          <a:prstGeom prst="rect">
            <a:avLst/>
          </a:prstGeom>
          <a:solidFill>
            <a:srgbClr val="000000">
              <a:alpha val="50000"/>
            </a:srgbClr>
          </a:solidFill>
          <a:ln>
            <a:noFill/>
          </a:ln>
        </p:spPr>
        <p:txBody>
          <a:bodyPr wrap="square" rtlCol="0">
            <a:noAutofit/>
          </a:bodyPr>
          <a:lstStyle/>
          <a:p>
            <a:pPr algn="ctr">
              <a:spcAft>
                <a:spcPts val="600"/>
              </a:spcAft>
            </a:pPr>
            <a:r>
              <a:rPr lang="en-CA" sz="1300" dirty="0">
                <a:solidFill>
                  <a:srgbClr val="FFFFFF"/>
                </a:solidFill>
              </a:rPr>
              <a:t>TECHNOLOGY</a:t>
            </a:r>
          </a:p>
        </p:txBody>
      </p:sp>
      <p:sp>
        <p:nvSpPr>
          <p:cNvPr id="15" name="TextBox 14">
            <a:extLst>
              <a:ext uri="{FF2B5EF4-FFF2-40B4-BE49-F238E27FC236}">
                <a16:creationId xmlns:a16="http://schemas.microsoft.com/office/drawing/2014/main" id="{90065545-2722-4D38-BB01-71251301301B}"/>
              </a:ext>
            </a:extLst>
          </p:cNvPr>
          <p:cNvSpPr txBox="1"/>
          <p:nvPr/>
        </p:nvSpPr>
        <p:spPr>
          <a:xfrm>
            <a:off x="635458" y="3974202"/>
            <a:ext cx="3531576" cy="327287"/>
          </a:xfrm>
          <a:prstGeom prst="rect">
            <a:avLst/>
          </a:prstGeom>
          <a:solidFill>
            <a:srgbClr val="000000">
              <a:alpha val="50000"/>
            </a:srgbClr>
          </a:solidFill>
          <a:ln>
            <a:noFill/>
          </a:ln>
        </p:spPr>
        <p:txBody>
          <a:bodyPr wrap="square" rtlCol="0">
            <a:noAutofit/>
          </a:bodyPr>
          <a:lstStyle/>
          <a:p>
            <a:pPr algn="ctr">
              <a:spcAft>
                <a:spcPts val="600"/>
              </a:spcAft>
            </a:pPr>
            <a:r>
              <a:rPr lang="en-CA" sz="1300" dirty="0">
                <a:solidFill>
                  <a:srgbClr val="FFFFFF"/>
                </a:solidFill>
              </a:rPr>
              <a:t>METHODOLOGY</a:t>
            </a:r>
          </a:p>
        </p:txBody>
      </p:sp>
      <p:sp>
        <p:nvSpPr>
          <p:cNvPr id="4" name="TextBox 3">
            <a:extLst>
              <a:ext uri="{FF2B5EF4-FFF2-40B4-BE49-F238E27FC236}">
                <a16:creationId xmlns:a16="http://schemas.microsoft.com/office/drawing/2014/main" id="{7B0520E8-1F6F-8544-924C-890AEA2BF781}"/>
              </a:ext>
            </a:extLst>
          </p:cNvPr>
          <p:cNvSpPr txBox="1"/>
          <p:nvPr/>
        </p:nvSpPr>
        <p:spPr>
          <a:xfrm>
            <a:off x="4847410" y="347350"/>
            <a:ext cx="1802340" cy="4508927"/>
          </a:xfrm>
          <a:prstGeom prst="rect">
            <a:avLst/>
          </a:prstGeom>
          <a:noFill/>
        </p:spPr>
        <p:txBody>
          <a:bodyPr wrap="square" rtlCol="0">
            <a:spAutoFit/>
          </a:bodyPr>
          <a:lstStyle/>
          <a:p>
            <a:r>
              <a:rPr lang="en-US" sz="28700" dirty="0"/>
              <a:t>+</a:t>
            </a:r>
          </a:p>
        </p:txBody>
      </p:sp>
    </p:spTree>
    <p:extLst>
      <p:ext uri="{BB962C8B-B14F-4D97-AF65-F5344CB8AC3E}">
        <p14:creationId xmlns:p14="http://schemas.microsoft.com/office/powerpoint/2010/main" val="2232763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5" name="Freeform 6">
            <a:extLst>
              <a:ext uri="{FF2B5EF4-FFF2-40B4-BE49-F238E27FC236}">
                <a16:creationId xmlns:a16="http://schemas.microsoft.com/office/drawing/2014/main" id="{785CAC15-3286-4EDF-BFCC-8ABD4A6C08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grpSp>
        <p:nvGrpSpPr>
          <p:cNvPr id="27" name="Group 26">
            <a:extLst>
              <a:ext uri="{FF2B5EF4-FFF2-40B4-BE49-F238E27FC236}">
                <a16:creationId xmlns:a16="http://schemas.microsoft.com/office/drawing/2014/main" id="{DE2DD4A6-DC96-421E-9E1C-7CD0D26814F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bwMode="white">
          <a:xfrm>
            <a:off x="-9832" y="4525094"/>
            <a:ext cx="12203151" cy="2344057"/>
            <a:chOff x="0" y="4525094"/>
            <a:chExt cx="12203151" cy="2344057"/>
          </a:xfrm>
        </p:grpSpPr>
        <p:sp>
          <p:nvSpPr>
            <p:cNvPr id="28" name="Freeform 9">
              <a:extLst>
                <a:ext uri="{FF2B5EF4-FFF2-40B4-BE49-F238E27FC236}">
                  <a16:creationId xmlns:a16="http://schemas.microsoft.com/office/drawing/2014/main" id="{5E6BB74D-E85C-4CCB-90CE-0246006405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white">
            <a:xfrm>
              <a:off x="0" y="4525094"/>
              <a:ext cx="12192000" cy="2332906"/>
            </a:xfrm>
            <a:custGeom>
              <a:avLst/>
              <a:gdLst>
                <a:gd name="connsiteX0" fmla="*/ 0 w 12192000"/>
                <a:gd name="connsiteY0" fmla="*/ 0 h 2332906"/>
                <a:gd name="connsiteX1" fmla="*/ 1996017 w 12192000"/>
                <a:gd name="connsiteY1" fmla="*/ 0 h 2332906"/>
                <a:gd name="connsiteX2" fmla="*/ 2377017 w 12192000"/>
                <a:gd name="connsiteY2" fmla="*/ 263783 h 2332906"/>
                <a:gd name="connsiteX3" fmla="*/ 2385484 w 12192000"/>
                <a:gd name="connsiteY3" fmla="*/ 266713 h 2332906"/>
                <a:gd name="connsiteX4" fmla="*/ 2398184 w 12192000"/>
                <a:gd name="connsiteY4" fmla="*/ 271110 h 2332906"/>
                <a:gd name="connsiteX5" fmla="*/ 2410883 w 12192000"/>
                <a:gd name="connsiteY5" fmla="*/ 275506 h 2332906"/>
                <a:gd name="connsiteX6" fmla="*/ 2421467 w 12192000"/>
                <a:gd name="connsiteY6" fmla="*/ 275506 h 2332906"/>
                <a:gd name="connsiteX7" fmla="*/ 2434167 w 12192000"/>
                <a:gd name="connsiteY7" fmla="*/ 275506 h 2332906"/>
                <a:gd name="connsiteX8" fmla="*/ 2444750 w 12192000"/>
                <a:gd name="connsiteY8" fmla="*/ 271110 h 2332906"/>
                <a:gd name="connsiteX9" fmla="*/ 2457450 w 12192000"/>
                <a:gd name="connsiteY9" fmla="*/ 266713 h 2332906"/>
                <a:gd name="connsiteX10" fmla="*/ 2465917 w 12192000"/>
                <a:gd name="connsiteY10" fmla="*/ 263783 h 2332906"/>
                <a:gd name="connsiteX11" fmla="*/ 2846917 w 12192000"/>
                <a:gd name="connsiteY11" fmla="*/ 0 h 2332906"/>
                <a:gd name="connsiteX12" fmla="*/ 12192000 w 12192000"/>
                <a:gd name="connsiteY12" fmla="*/ 0 h 2332906"/>
                <a:gd name="connsiteX13" fmla="*/ 12192000 w 12192000"/>
                <a:gd name="connsiteY13" fmla="*/ 2332906 h 2332906"/>
                <a:gd name="connsiteX14" fmla="*/ 0 w 12192000"/>
                <a:gd name="connsiteY14" fmla="*/ 2332906 h 2332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192000" h="2332906">
                  <a:moveTo>
                    <a:pt x="0" y="0"/>
                  </a:moveTo>
                  <a:lnTo>
                    <a:pt x="1996017" y="0"/>
                  </a:lnTo>
                  <a:lnTo>
                    <a:pt x="2377017" y="263783"/>
                  </a:lnTo>
                  <a:lnTo>
                    <a:pt x="2385484" y="266713"/>
                  </a:lnTo>
                  <a:lnTo>
                    <a:pt x="2398184" y="271110"/>
                  </a:lnTo>
                  <a:lnTo>
                    <a:pt x="2410883" y="275506"/>
                  </a:lnTo>
                  <a:lnTo>
                    <a:pt x="2421467" y="275506"/>
                  </a:lnTo>
                  <a:lnTo>
                    <a:pt x="2434167" y="275506"/>
                  </a:lnTo>
                  <a:lnTo>
                    <a:pt x="2444750" y="271110"/>
                  </a:lnTo>
                  <a:lnTo>
                    <a:pt x="2457450" y="266713"/>
                  </a:lnTo>
                  <a:lnTo>
                    <a:pt x="2465917" y="263783"/>
                  </a:lnTo>
                  <a:lnTo>
                    <a:pt x="2846917" y="0"/>
                  </a:lnTo>
                  <a:lnTo>
                    <a:pt x="12192000" y="0"/>
                  </a:lnTo>
                  <a:lnTo>
                    <a:pt x="12192000" y="2332906"/>
                  </a:lnTo>
                  <a:lnTo>
                    <a:pt x="0" y="2332906"/>
                  </a:lnTo>
                  <a:close/>
                </a:path>
              </a:pathLst>
            </a:custGeom>
            <a:solidFill>
              <a:schemeClr val="bg1">
                <a:lumMod val="85000"/>
                <a:lumOff val="1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Isosceles Triangle 28">
              <a:extLst>
                <a:ext uri="{FF2B5EF4-FFF2-40B4-BE49-F238E27FC236}">
                  <a16:creationId xmlns:a16="http://schemas.microsoft.com/office/drawing/2014/main" id="{52808592-600C-4349-9F27-EC36C0BA4C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white">
            <a:xfrm flipH="1">
              <a:off x="3820" y="4536245"/>
              <a:ext cx="5660999" cy="2332906"/>
            </a:xfrm>
            <a:prstGeom prst="triangle">
              <a:avLst>
                <a:gd name="adj" fmla="val 100000"/>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Isosceles Triangle 29">
              <a:extLst>
                <a:ext uri="{FF2B5EF4-FFF2-40B4-BE49-F238E27FC236}">
                  <a16:creationId xmlns:a16="http://schemas.microsoft.com/office/drawing/2014/main" id="{B5E00D3B-1E29-4E11-BCD3-8E3A56F4BE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white">
            <a:xfrm>
              <a:off x="4813714" y="4536245"/>
              <a:ext cx="7389437" cy="2332906"/>
            </a:xfrm>
            <a:prstGeom prst="triangle">
              <a:avLst>
                <a:gd name="adj" fmla="val 100000"/>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TextBox 5">
            <a:extLst>
              <a:ext uri="{FF2B5EF4-FFF2-40B4-BE49-F238E27FC236}">
                <a16:creationId xmlns:a16="http://schemas.microsoft.com/office/drawing/2014/main" id="{477E4AF1-08A2-4E23-8125-74F7590B4C48}"/>
              </a:ext>
            </a:extLst>
          </p:cNvPr>
          <p:cNvSpPr txBox="1"/>
          <p:nvPr/>
        </p:nvSpPr>
        <p:spPr>
          <a:xfrm>
            <a:off x="810001" y="4817533"/>
            <a:ext cx="10572000" cy="779529"/>
          </a:xfrm>
          <a:prstGeom prst="rect">
            <a:avLst/>
          </a:prstGeom>
          <a:effectLst/>
        </p:spPr>
        <p:txBody>
          <a:bodyPr vert="horz" lIns="91440" tIns="45720" rIns="91440" bIns="45720" rtlCol="0" anchor="b">
            <a:normAutofit/>
          </a:bodyPr>
          <a:lstStyle/>
          <a:p>
            <a:pPr>
              <a:spcBef>
                <a:spcPct val="0"/>
              </a:spcBef>
              <a:spcAft>
                <a:spcPts val="600"/>
              </a:spcAft>
            </a:pPr>
            <a:r>
              <a:rPr lang="en-US" sz="4000" b="1">
                <a:latin typeface="+mj-lt"/>
                <a:ea typeface="+mj-ea"/>
                <a:cs typeface="+mj-cs"/>
              </a:rPr>
              <a:t>COMPONENTS OF GIS</a:t>
            </a:r>
          </a:p>
        </p:txBody>
      </p:sp>
      <p:pic>
        <p:nvPicPr>
          <p:cNvPr id="20" name="Picture 19">
            <a:extLst>
              <a:ext uri="{FF2B5EF4-FFF2-40B4-BE49-F238E27FC236}">
                <a16:creationId xmlns:a16="http://schemas.microsoft.com/office/drawing/2014/main" id="{45C970E8-0F82-4575-8A55-8ED9083B4C2E}"/>
              </a:ext>
            </a:extLst>
          </p:cNvPr>
          <p:cNvPicPr>
            <a:picLocks noChangeAspect="1"/>
          </p:cNvPicPr>
          <p:nvPr/>
        </p:nvPicPr>
        <p:blipFill rotWithShape="1">
          <a:blip r:embed="rId2">
            <a:extLst>
              <a:ext uri="{28A0092B-C50C-407E-A947-70E740481C1C}">
                <a14:useLocalDpi xmlns:a14="http://schemas.microsoft.com/office/drawing/2010/main" val="0"/>
              </a:ext>
            </a:extLst>
          </a:blip>
          <a:srcRect l="15354" t="26065" r="13283" b="13504"/>
          <a:stretch/>
        </p:blipFill>
        <p:spPr>
          <a:xfrm>
            <a:off x="635458" y="1319981"/>
            <a:ext cx="3531576" cy="2242934"/>
          </a:xfrm>
          <a:prstGeom prst="roundRect">
            <a:avLst>
              <a:gd name="adj" fmla="val 3876"/>
            </a:avLst>
          </a:prstGeom>
          <a:ln>
            <a:solidFill>
              <a:schemeClr val="accent1"/>
            </a:solidFill>
          </a:ln>
          <a:effectLst/>
        </p:spPr>
      </p:pic>
      <p:pic>
        <p:nvPicPr>
          <p:cNvPr id="12" name="Picture 11">
            <a:extLst>
              <a:ext uri="{FF2B5EF4-FFF2-40B4-BE49-F238E27FC236}">
                <a16:creationId xmlns:a16="http://schemas.microsoft.com/office/drawing/2014/main" id="{4E6A5C0E-2A10-4E77-8EC1-A1383B77C6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24155" y="1456531"/>
            <a:ext cx="3531576" cy="1969834"/>
          </a:xfrm>
          <a:prstGeom prst="roundRect">
            <a:avLst>
              <a:gd name="adj" fmla="val 3876"/>
            </a:avLst>
          </a:prstGeom>
          <a:ln>
            <a:solidFill>
              <a:schemeClr val="accent1"/>
            </a:solidFill>
          </a:ln>
          <a:effectLst/>
        </p:spPr>
      </p:pic>
      <p:pic>
        <p:nvPicPr>
          <p:cNvPr id="18" name="Picture 17">
            <a:extLst>
              <a:ext uri="{FF2B5EF4-FFF2-40B4-BE49-F238E27FC236}">
                <a16:creationId xmlns:a16="http://schemas.microsoft.com/office/drawing/2014/main" id="{BA2EE8FA-13A7-44FD-A743-C0CB1A11EE00}"/>
              </a:ext>
            </a:extLst>
          </p:cNvPr>
          <p:cNvPicPr>
            <a:picLocks noChangeAspect="1"/>
          </p:cNvPicPr>
          <p:nvPr/>
        </p:nvPicPr>
        <p:blipFill rotWithShape="1">
          <a:blip r:embed="rId4">
            <a:extLst>
              <a:ext uri="{28A0092B-C50C-407E-A947-70E740481C1C}">
                <a14:useLocalDpi xmlns:a14="http://schemas.microsoft.com/office/drawing/2010/main" val="0"/>
              </a:ext>
            </a:extLst>
          </a:blip>
          <a:srcRect l="10814" r="18283"/>
          <a:stretch/>
        </p:blipFill>
        <p:spPr>
          <a:xfrm>
            <a:off x="8020344" y="1208686"/>
            <a:ext cx="3531576" cy="2465523"/>
          </a:xfrm>
          <a:prstGeom prst="roundRect">
            <a:avLst>
              <a:gd name="adj" fmla="val 3876"/>
            </a:avLst>
          </a:prstGeom>
          <a:ln>
            <a:solidFill>
              <a:schemeClr val="accent1"/>
            </a:solidFill>
          </a:ln>
          <a:effectLst/>
        </p:spPr>
      </p:pic>
      <p:sp>
        <p:nvSpPr>
          <p:cNvPr id="11" name="TextBox 10">
            <a:extLst>
              <a:ext uri="{FF2B5EF4-FFF2-40B4-BE49-F238E27FC236}">
                <a16:creationId xmlns:a16="http://schemas.microsoft.com/office/drawing/2014/main" id="{41DB46C7-3A56-41C5-B303-BEF574AA6DBF}"/>
              </a:ext>
            </a:extLst>
          </p:cNvPr>
          <p:cNvSpPr txBox="1"/>
          <p:nvPr/>
        </p:nvSpPr>
        <p:spPr>
          <a:xfrm>
            <a:off x="9000640" y="3643895"/>
            <a:ext cx="1570983" cy="400110"/>
          </a:xfrm>
          <a:prstGeom prst="rect">
            <a:avLst/>
          </a:prstGeom>
          <a:noFill/>
        </p:spPr>
        <p:txBody>
          <a:bodyPr wrap="square" rtlCol="0">
            <a:spAutoFit/>
          </a:bodyPr>
          <a:lstStyle/>
          <a:p>
            <a:pPr algn="r">
              <a:spcAft>
                <a:spcPts val="600"/>
              </a:spcAft>
            </a:pPr>
            <a:r>
              <a:rPr lang="en-CA" sz="2000" dirty="0">
                <a:solidFill>
                  <a:srgbClr val="0D1F35"/>
                </a:solidFill>
                <a:latin typeface="Raleway" panose="020B0503030101060003" pitchFamily="34" charset="0"/>
              </a:rPr>
              <a:t>Visualization</a:t>
            </a:r>
          </a:p>
        </p:txBody>
      </p:sp>
      <p:sp>
        <p:nvSpPr>
          <p:cNvPr id="3" name="TextBox 2">
            <a:extLst>
              <a:ext uri="{FF2B5EF4-FFF2-40B4-BE49-F238E27FC236}">
                <a16:creationId xmlns:a16="http://schemas.microsoft.com/office/drawing/2014/main" id="{94CD19DC-B6FF-4FAC-9328-5161E4D6E62F}"/>
              </a:ext>
            </a:extLst>
          </p:cNvPr>
          <p:cNvSpPr txBox="1"/>
          <p:nvPr/>
        </p:nvSpPr>
        <p:spPr>
          <a:xfrm>
            <a:off x="5654987" y="3541927"/>
            <a:ext cx="720279" cy="400110"/>
          </a:xfrm>
          <a:prstGeom prst="rect">
            <a:avLst/>
          </a:prstGeom>
          <a:noFill/>
        </p:spPr>
        <p:txBody>
          <a:bodyPr wrap="square" rtlCol="0">
            <a:spAutoFit/>
          </a:bodyPr>
          <a:lstStyle/>
          <a:p>
            <a:pPr>
              <a:spcAft>
                <a:spcPts val="600"/>
              </a:spcAft>
            </a:pPr>
            <a:r>
              <a:rPr lang="en-US" sz="2000" dirty="0">
                <a:solidFill>
                  <a:srgbClr val="0D1F35"/>
                </a:solidFill>
                <a:latin typeface="Raleway" panose="020B0503030101060003" pitchFamily="34" charset="0"/>
              </a:rPr>
              <a:t>Data</a:t>
            </a:r>
          </a:p>
        </p:txBody>
      </p:sp>
      <p:sp>
        <p:nvSpPr>
          <p:cNvPr id="13" name="TextBox 12">
            <a:extLst>
              <a:ext uri="{FF2B5EF4-FFF2-40B4-BE49-F238E27FC236}">
                <a16:creationId xmlns:a16="http://schemas.microsoft.com/office/drawing/2014/main" id="{06A79B81-C991-4045-8BCE-95151EAA5CB7}"/>
              </a:ext>
            </a:extLst>
          </p:cNvPr>
          <p:cNvSpPr txBox="1"/>
          <p:nvPr/>
        </p:nvSpPr>
        <p:spPr>
          <a:xfrm>
            <a:off x="1925160" y="3609312"/>
            <a:ext cx="720278" cy="400110"/>
          </a:xfrm>
          <a:prstGeom prst="rect">
            <a:avLst/>
          </a:prstGeom>
          <a:noFill/>
        </p:spPr>
        <p:txBody>
          <a:bodyPr wrap="square" rtlCol="0">
            <a:spAutoFit/>
          </a:bodyPr>
          <a:lstStyle/>
          <a:p>
            <a:pPr algn="r">
              <a:spcAft>
                <a:spcPts val="600"/>
              </a:spcAft>
            </a:pPr>
            <a:r>
              <a:rPr lang="en-US" sz="2000" dirty="0">
                <a:solidFill>
                  <a:srgbClr val="0D1F35"/>
                </a:solidFill>
                <a:latin typeface="Raleway" panose="020B0503030101060003" pitchFamily="34" charset="0"/>
              </a:rPr>
              <a:t>Tools</a:t>
            </a:r>
          </a:p>
        </p:txBody>
      </p:sp>
      <p:pic>
        <p:nvPicPr>
          <p:cNvPr id="14" name="Picture 1">
            <a:extLst>
              <a:ext uri="{FF2B5EF4-FFF2-40B4-BE49-F238E27FC236}">
                <a16:creationId xmlns:a16="http://schemas.microsoft.com/office/drawing/2014/main" id="{DB550676-DA86-4A4A-90F0-D120C8B2C895}"/>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424160" y="6396919"/>
            <a:ext cx="1767840" cy="4610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431008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A791F9-86A1-8C4F-9BD3-802DB5DF2884}"/>
              </a:ext>
            </a:extLst>
          </p:cNvPr>
          <p:cNvSpPr>
            <a:spLocks noGrp="1"/>
          </p:cNvSpPr>
          <p:nvPr>
            <p:ph type="title"/>
          </p:nvPr>
        </p:nvSpPr>
        <p:spPr/>
        <p:txBody>
          <a:bodyPr/>
          <a:lstStyle/>
          <a:p>
            <a:r>
              <a:rPr lang="en-US" dirty="0"/>
              <a:t>Longley’s First Law of GIS</a:t>
            </a:r>
          </a:p>
        </p:txBody>
      </p:sp>
      <p:sp>
        <p:nvSpPr>
          <p:cNvPr id="4" name="Content Placeholder 2">
            <a:extLst>
              <a:ext uri="{FF2B5EF4-FFF2-40B4-BE49-F238E27FC236}">
                <a16:creationId xmlns:a16="http://schemas.microsoft.com/office/drawing/2014/main" id="{49E486E5-0363-A54D-949C-AB0A364E1C9B}"/>
              </a:ext>
            </a:extLst>
          </p:cNvPr>
          <p:cNvSpPr txBox="1">
            <a:spLocks noGrp="1"/>
          </p:cNvSpPr>
          <p:nvPr>
            <p:ph idx="1"/>
          </p:nvPr>
        </p:nvSpPr>
        <p:spPr>
          <a:prstGeom prst="rect">
            <a:avLst/>
          </a:prstGeom>
          <a:effectLst>
            <a:outerShdw blurRad="50800" dir="14400000">
              <a:srgbClr val="000000">
                <a:alpha val="40000"/>
              </a:srgbClr>
            </a:outerShdw>
          </a:effectLst>
        </p:spPr>
        <p:txBody>
          <a:bodyPr vert="horz" lIns="91440" tIns="45720" rIns="91440" bIns="45720" rtlCol="0" anchor="ctr">
            <a:normAutofit/>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r>
              <a:rPr lang="en-US" sz="3600" dirty="0"/>
              <a:t>‘You get something for nothing by bringing together geographic information from different sources and using it in combination.’</a:t>
            </a:r>
          </a:p>
          <a:p>
            <a:pPr lvl="2"/>
            <a:r>
              <a:rPr lang="en-US" sz="3200" dirty="0"/>
              <a:t> Longley, 2005</a:t>
            </a:r>
          </a:p>
        </p:txBody>
      </p:sp>
    </p:spTree>
    <p:extLst>
      <p:ext uri="{BB962C8B-B14F-4D97-AF65-F5344CB8AC3E}">
        <p14:creationId xmlns:p14="http://schemas.microsoft.com/office/powerpoint/2010/main" val="34565622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2B6944-53AC-A34F-8F08-219C5CDCCFDE}"/>
              </a:ext>
            </a:extLst>
          </p:cNvPr>
          <p:cNvSpPr>
            <a:spLocks noGrp="1"/>
          </p:cNvSpPr>
          <p:nvPr>
            <p:ph type="title"/>
          </p:nvPr>
        </p:nvSpPr>
        <p:spPr/>
        <p:txBody>
          <a:bodyPr/>
          <a:lstStyle/>
          <a:p>
            <a:r>
              <a:rPr lang="en-US" dirty="0"/>
              <a:t>First Law of GIS</a:t>
            </a:r>
          </a:p>
        </p:txBody>
      </p:sp>
      <p:sp>
        <p:nvSpPr>
          <p:cNvPr id="3" name="Content Placeholder 2">
            <a:extLst>
              <a:ext uri="{FF2B5EF4-FFF2-40B4-BE49-F238E27FC236}">
                <a16:creationId xmlns:a16="http://schemas.microsoft.com/office/drawing/2014/main" id="{57621AD9-1D8F-574E-91BA-D4ECA4CA9E8B}"/>
              </a:ext>
            </a:extLst>
          </p:cNvPr>
          <p:cNvSpPr>
            <a:spLocks noGrp="1"/>
          </p:cNvSpPr>
          <p:nvPr>
            <p:ph idx="1"/>
          </p:nvPr>
        </p:nvSpPr>
        <p:spPr/>
        <p:txBody>
          <a:bodyPr/>
          <a:lstStyle/>
          <a:p>
            <a:r>
              <a:rPr lang="en-US" dirty="0"/>
              <a:t>The derivable information from a combined mosaic of GIS data is greater than the sum of its parts.</a:t>
            </a:r>
          </a:p>
        </p:txBody>
      </p:sp>
    </p:spTree>
    <p:extLst>
      <p:ext uri="{BB962C8B-B14F-4D97-AF65-F5344CB8AC3E}">
        <p14:creationId xmlns:p14="http://schemas.microsoft.com/office/powerpoint/2010/main" val="303850948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Quotable">
  <a:themeElements>
    <a:clrScheme name="Quotable">
      <a:dk1>
        <a:sysClr val="windowText" lastClr="000000"/>
      </a:dk1>
      <a:lt1>
        <a:sysClr val="window" lastClr="FFFFFF"/>
      </a:lt1>
      <a:dk2>
        <a:srgbClr val="212121"/>
      </a:dk2>
      <a:lt2>
        <a:srgbClr val="636363"/>
      </a:lt2>
      <a:accent1>
        <a:srgbClr val="9ECD33"/>
      </a:accent1>
      <a:accent2>
        <a:srgbClr val="E19933"/>
      </a:accent2>
      <a:accent3>
        <a:srgbClr val="DC5D3D"/>
      </a:accent3>
      <a:accent4>
        <a:srgbClr val="A967CB"/>
      </a:accent4>
      <a:accent5>
        <a:srgbClr val="5EA5DD"/>
      </a:accent5>
      <a:accent6>
        <a:srgbClr val="44BEA9"/>
      </a:accent6>
      <a:hlink>
        <a:srgbClr val="8F8F8F"/>
      </a:hlink>
      <a:folHlink>
        <a:srgbClr val="A5A5A5"/>
      </a:folHlink>
    </a:clrScheme>
    <a:fontScheme name="Quotable">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Quotable">
      <a:fillStyleLst>
        <a:solidFill>
          <a:schemeClr val="phClr"/>
        </a:solidFill>
        <a:gradFill rotWithShape="1">
          <a:gsLst>
            <a:gs pos="0">
              <a:schemeClr val="phClr">
                <a:tint val="80000"/>
                <a:lumMod val="105000"/>
              </a:schemeClr>
            </a:gs>
            <a:gs pos="100000">
              <a:schemeClr val="phClr">
                <a:tint val="90000"/>
              </a:schemeClr>
            </a:gs>
          </a:gsLst>
          <a:lin ang="5400000" scaled="0"/>
        </a:gradFill>
        <a:blipFill rotWithShape="1">
          <a:blip xmlns:r="http://schemas.openxmlformats.org/officeDocument/2006/relationships" r:embed="rId1">
            <a:duotone>
              <a:schemeClr val="phClr">
                <a:tint val="98000"/>
                <a:lumMod val="102000"/>
              </a:schemeClr>
              <a:schemeClr val="phClr">
                <a:shade val="98000"/>
                <a:lumMod val="98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effectStyle>
        <a:effectStyle>
          <a:effectLst>
            <a:innerShdw blurRad="63500" dist="25400" dir="13500000">
              <a:srgbClr val="000000">
                <a:alpha val="75000"/>
              </a:srgbClr>
            </a:innerShdw>
          </a:effectLst>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Quotable" id="{39EC5628-30ED-4578-ACD8-9820EDB8E15A}" vid="{98D1675B-7325-48AD-994B-0DEF3379A98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1264</TotalTime>
  <Words>728</Words>
  <Application>Microsoft Macintosh PowerPoint</Application>
  <PresentationFormat>Widescreen</PresentationFormat>
  <Paragraphs>143</Paragraphs>
  <Slides>21</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21</vt:i4>
      </vt:variant>
    </vt:vector>
  </HeadingPairs>
  <TitlesOfParts>
    <vt:vector size="28" baseType="lpstr">
      <vt:lpstr>Arial</vt:lpstr>
      <vt:lpstr>Calibri</vt:lpstr>
      <vt:lpstr>Century Gothic</vt:lpstr>
      <vt:lpstr>Raleway</vt:lpstr>
      <vt:lpstr>Raleway Medium</vt:lpstr>
      <vt:lpstr>Wingdings 2</vt:lpstr>
      <vt:lpstr>Quotable</vt:lpstr>
      <vt:lpstr> QGISS</vt:lpstr>
      <vt:lpstr>Workshop Outline</vt:lpstr>
      <vt:lpstr>Why are you here?</vt:lpstr>
      <vt:lpstr>PowerPoint Presentation</vt:lpstr>
      <vt:lpstr>First Law of Geography</vt:lpstr>
      <vt:lpstr>PowerPoint Presentation</vt:lpstr>
      <vt:lpstr>PowerPoint Presentation</vt:lpstr>
      <vt:lpstr>Longley’s First Law of GIS</vt:lpstr>
      <vt:lpstr>First Law of GIS</vt:lpstr>
      <vt:lpstr>PowerPoint Presentation</vt:lpstr>
      <vt:lpstr>PowerPoint Presentation</vt:lpstr>
      <vt:lpstr>Vector vs Raster</vt:lpstr>
      <vt:lpstr>Think Google Maps vs Google Earth</vt:lpstr>
      <vt:lpstr>Cartographic Imperatives</vt:lpstr>
      <vt:lpstr>Cartographic Imperatives Cont.</vt:lpstr>
      <vt:lpstr>Cartographic Aesthetics – External Resource</vt:lpstr>
      <vt:lpstr>PowerPoint Presentation</vt:lpstr>
      <vt:lpstr>PowerPoint Presentation</vt:lpstr>
      <vt:lpstr>PowerPoint Presentation</vt:lpstr>
      <vt:lpstr>QGIS</vt:lpstr>
      <vt:lpstr>Time to Make a Great Map</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QGISS</dc:title>
  <dc:creator>Matthew McKitrick</dc:creator>
  <cp:lastModifiedBy>Matthew McKitrick</cp:lastModifiedBy>
  <cp:revision>9</cp:revision>
  <dcterms:created xsi:type="dcterms:W3CDTF">2020-08-02T22:28:08Z</dcterms:created>
  <dcterms:modified xsi:type="dcterms:W3CDTF">2020-08-04T21:32:20Z</dcterms:modified>
</cp:coreProperties>
</file>